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2"/>
  </p:notesMasterIdLst>
  <p:handoutMasterIdLst>
    <p:handoutMasterId r:id="rId23"/>
  </p:handoutMasterIdLst>
  <p:sldIdLst>
    <p:sldId id="277" r:id="rId4"/>
    <p:sldId id="399" r:id="rId5"/>
    <p:sldId id="400" r:id="rId6"/>
    <p:sldId id="408" r:id="rId7"/>
    <p:sldId id="401" r:id="rId8"/>
    <p:sldId id="409" r:id="rId9"/>
    <p:sldId id="402" r:id="rId10"/>
    <p:sldId id="403" r:id="rId11"/>
    <p:sldId id="410" r:id="rId12"/>
    <p:sldId id="417" r:id="rId13"/>
    <p:sldId id="418" r:id="rId14"/>
    <p:sldId id="404" r:id="rId15"/>
    <p:sldId id="414" r:id="rId16"/>
    <p:sldId id="415" r:id="rId17"/>
    <p:sldId id="416" r:id="rId18"/>
    <p:sldId id="405" r:id="rId19"/>
    <p:sldId id="406" r:id="rId20"/>
    <p:sldId id="4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88" autoAdjust="0"/>
    <p:restoredTop sz="94660" autoAdjust="0"/>
  </p:normalViewPr>
  <p:slideViewPr>
    <p:cSldViewPr snapToGrid="0">
      <p:cViewPr varScale="1">
        <p:scale>
          <a:sx n="111" d="100"/>
          <a:sy n="111" d="100"/>
        </p:scale>
        <p:origin x="870"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5/7/2021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Cloud Computing</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err="1">
                <a:latin typeface="Arial Black" pitchFamily="34" charset="0"/>
              </a:rPr>
              <a:t>TechBay</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856200" y="4713444"/>
            <a:ext cx="1735283" cy="1015663"/>
          </a:xfrm>
          <a:prstGeom prst="rect">
            <a:avLst/>
          </a:prstGeom>
          <a:noFill/>
        </p:spPr>
        <p:txBody>
          <a:bodyPr wrap="none" rtlCol="0">
            <a:spAutoFit/>
          </a:bodyPr>
          <a:lstStyle/>
          <a:p>
            <a:r>
              <a:rPr lang="en-US" sz="2000" b="1" dirty="0"/>
              <a:t>Submitted by: </a:t>
            </a:r>
          </a:p>
          <a:p>
            <a:r>
              <a:rPr lang="en-US" sz="2000" dirty="0" err="1"/>
              <a:t>Trishank</a:t>
            </a:r>
            <a:endParaRPr lang="en-US" sz="2000" dirty="0"/>
          </a:p>
          <a:p>
            <a:r>
              <a:rPr lang="en-US" sz="2000" dirty="0"/>
              <a:t>18BCS4098</a:t>
            </a:r>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err="1"/>
              <a:t>Dipra</a:t>
            </a:r>
            <a:r>
              <a:rPr lang="en-US" sz="2000" dirty="0"/>
              <a:t> Mitra</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B919-674C-4CAA-9E59-7C3D76CDB83D}"/>
              </a:ext>
            </a:extLst>
          </p:cNvPr>
          <p:cNvSpPr>
            <a:spLocks noGrp="1"/>
          </p:cNvSpPr>
          <p:nvPr>
            <p:ph type="title"/>
          </p:nvPr>
        </p:nvSpPr>
        <p:spPr/>
        <p:txBody>
          <a:bodyPr/>
          <a:lstStyle/>
          <a:p>
            <a:r>
              <a:rPr lang="en-IN" dirty="0"/>
              <a:t>AWS Hosting </a:t>
            </a:r>
          </a:p>
        </p:txBody>
      </p:sp>
      <p:sp>
        <p:nvSpPr>
          <p:cNvPr id="3" name="Content Placeholder 2">
            <a:extLst>
              <a:ext uri="{FF2B5EF4-FFF2-40B4-BE49-F238E27FC236}">
                <a16:creationId xmlns:a16="http://schemas.microsoft.com/office/drawing/2014/main" id="{6139C6B1-DF30-40B8-9D47-C273A45E47C1}"/>
              </a:ext>
            </a:extLst>
          </p:cNvPr>
          <p:cNvSpPr>
            <a:spLocks noGrp="1"/>
          </p:cNvSpPr>
          <p:nvPr>
            <p:ph idx="1"/>
          </p:nvPr>
        </p:nvSpPr>
        <p:spPr/>
        <p:txBody>
          <a:bodyPr/>
          <a:lstStyle/>
          <a:p>
            <a:pPr marL="0" indent="0">
              <a:buNone/>
            </a:pPr>
            <a:br>
              <a:rPr lang="en-US"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1. Make a bucket by the na</a:t>
            </a:r>
            <a:r>
              <a:rPr lang="en-US" sz="1800" b="1" dirty="0">
                <a:latin typeface="Times New Roman" panose="02020603050405020304" pitchFamily="18" charset="0"/>
                <a:ea typeface="Times New Roman" panose="02020603050405020304" pitchFamily="18" charset="0"/>
              </a:rPr>
              <a:t>me of  “</a:t>
            </a:r>
            <a:r>
              <a:rPr lang="en-US" sz="1800" b="1" dirty="0" err="1">
                <a:latin typeface="Times New Roman" panose="02020603050405020304" pitchFamily="18" charset="0"/>
                <a:ea typeface="Times New Roman" panose="02020603050405020304" pitchFamily="18" charset="0"/>
              </a:rPr>
              <a:t>techbay</a:t>
            </a:r>
            <a:r>
              <a:rPr lang="en-US" sz="1800" b="1" dirty="0">
                <a:latin typeface="Times New Roman" panose="02020603050405020304" pitchFamily="18" charset="0"/>
                <a:ea typeface="Times New Roman" panose="02020603050405020304" pitchFamily="18" charset="0"/>
              </a:rPr>
              <a:t>”</a:t>
            </a:r>
          </a:p>
          <a:p>
            <a:pPr marL="0" indent="0">
              <a:buNone/>
            </a:pPr>
            <a:r>
              <a:rPr lang="en-US" sz="1800" b="1" dirty="0">
                <a:latin typeface="Times New Roman" panose="02020603050405020304" pitchFamily="18" charset="0"/>
                <a:ea typeface="Times New Roman" panose="02020603050405020304" pitchFamily="18" charset="0"/>
              </a:rPr>
              <a:t>        $ </a:t>
            </a:r>
            <a:r>
              <a:rPr lang="en-US" sz="1800" b="1" dirty="0" err="1">
                <a:latin typeface="Times New Roman" panose="02020603050405020304" pitchFamily="18" charset="0"/>
                <a:ea typeface="Times New Roman" panose="02020603050405020304" pitchFamily="18" charset="0"/>
              </a:rPr>
              <a:t>aws</a:t>
            </a:r>
            <a:r>
              <a:rPr lang="en-US" sz="1800" b="1" dirty="0">
                <a:latin typeface="Times New Roman" panose="02020603050405020304" pitchFamily="18" charset="0"/>
                <a:ea typeface="Times New Roman" panose="02020603050405020304" pitchFamily="18" charset="0"/>
              </a:rPr>
              <a:t> s3 mb s3://techbay</a:t>
            </a:r>
          </a:p>
          <a:p>
            <a:pPr marL="0" indent="0">
              <a:buNone/>
            </a:pPr>
            <a:endParaRPr lang="en-US" sz="1800" b="1" dirty="0">
              <a:latin typeface="Times New Roman" panose="02020603050405020304" pitchFamily="18" charset="0"/>
              <a:ea typeface="Times New Roman" panose="02020603050405020304" pitchFamily="18" charset="0"/>
            </a:endParaRPr>
          </a:p>
          <a:p>
            <a:pPr marL="0" indent="0">
              <a:buNone/>
            </a:pPr>
            <a:r>
              <a:rPr lang="en-US" sz="1800" b="1" dirty="0">
                <a:latin typeface="Times New Roman" panose="02020603050405020304" pitchFamily="18" charset="0"/>
              </a:rPr>
              <a:t>2. Upload your content to that bucket </a:t>
            </a:r>
            <a:r>
              <a:rPr lang="en-US" sz="1800" b="1" dirty="0" err="1">
                <a:latin typeface="Times New Roman" panose="02020603050405020304" pitchFamily="18" charset="0"/>
              </a:rPr>
              <a:t>i.e</a:t>
            </a:r>
            <a:r>
              <a:rPr lang="en-US" sz="1800" b="1" dirty="0">
                <a:latin typeface="Times New Roman" panose="02020603050405020304" pitchFamily="18" charset="0"/>
              </a:rPr>
              <a:t> file like server.js,package.js </a:t>
            </a:r>
            <a:r>
              <a:rPr lang="en-US" sz="1800" b="1" dirty="0" err="1">
                <a:latin typeface="Times New Roman" panose="02020603050405020304" pitchFamily="18" charset="0"/>
              </a:rPr>
              <a:t>etc</a:t>
            </a:r>
            <a:endParaRPr lang="en-US" sz="1800" b="1" dirty="0">
              <a:latin typeface="Times New Roman" panose="02020603050405020304" pitchFamily="18" charset="0"/>
            </a:endParaRPr>
          </a:p>
          <a:p>
            <a:pPr marL="0" indent="0">
              <a:buNone/>
            </a:pPr>
            <a:endParaRPr lang="en-US" sz="1800" b="1" dirty="0">
              <a:latin typeface="Times New Roman" panose="02020603050405020304" pitchFamily="18" charset="0"/>
            </a:endParaRPr>
          </a:p>
          <a:p>
            <a:pPr marL="0" indent="0">
              <a:buNone/>
            </a:pPr>
            <a:r>
              <a:rPr lang="en-US" sz="1800" b="1" dirty="0">
                <a:latin typeface="Times New Roman" panose="02020603050405020304" pitchFamily="18" charset="0"/>
              </a:rPr>
              <a:t>3. Give your bucket public access.</a:t>
            </a:r>
          </a:p>
          <a:p>
            <a:pPr marL="0" indent="0">
              <a:buNone/>
            </a:pPr>
            <a:endParaRPr lang="en-US" sz="1800" b="1" dirty="0">
              <a:latin typeface="Times New Roman" panose="02020603050405020304" pitchFamily="18" charset="0"/>
            </a:endParaRPr>
          </a:p>
          <a:p>
            <a:pPr marL="0" indent="0">
              <a:buNone/>
            </a:pPr>
            <a:r>
              <a:rPr lang="en-US" sz="1800" b="1" dirty="0">
                <a:latin typeface="Times New Roman" panose="02020603050405020304" pitchFamily="18" charset="0"/>
              </a:rPr>
              <a:t>4. Enable Bucket versioning so in future if you want changes in your websites so it </a:t>
            </a:r>
            <a:r>
              <a:rPr lang="en-US" sz="1800" b="1" i="0" dirty="0">
                <a:solidFill>
                  <a:srgbClr val="202124"/>
                </a:solidFill>
                <a:effectLst/>
                <a:latin typeface="Times New Roman" panose="02020603050405020304" pitchFamily="18" charset="0"/>
                <a:cs typeface="Times New Roman" panose="02020603050405020304" pitchFamily="18" charset="0"/>
              </a:rPr>
              <a:t>keeps multiple variants of an object in the same bucket.</a:t>
            </a:r>
            <a:endParaRPr lang="en-US" sz="1800" b="1"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F68514D7-0F27-45C5-8B46-AC0D012F30EC}"/>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10" name="Picture 9">
            <a:extLst>
              <a:ext uri="{FF2B5EF4-FFF2-40B4-BE49-F238E27FC236}">
                <a16:creationId xmlns:a16="http://schemas.microsoft.com/office/drawing/2014/main" id="{A0E59095-0517-4CC8-99E3-18A19378E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2121" y="248129"/>
            <a:ext cx="2411679" cy="1447007"/>
          </a:xfrm>
          <a:prstGeom prst="rect">
            <a:avLst/>
          </a:prstGeom>
        </p:spPr>
      </p:pic>
    </p:spTree>
    <p:extLst>
      <p:ext uri="{BB962C8B-B14F-4D97-AF65-F5344CB8AC3E}">
        <p14:creationId xmlns:p14="http://schemas.microsoft.com/office/powerpoint/2010/main" val="3284779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B919-674C-4CAA-9E59-7C3D76CDB83D}"/>
              </a:ext>
            </a:extLst>
          </p:cNvPr>
          <p:cNvSpPr>
            <a:spLocks noGrp="1"/>
          </p:cNvSpPr>
          <p:nvPr>
            <p:ph type="title"/>
          </p:nvPr>
        </p:nvSpPr>
        <p:spPr/>
        <p:txBody>
          <a:bodyPr/>
          <a:lstStyle/>
          <a:p>
            <a:r>
              <a:rPr lang="en-IN" dirty="0"/>
              <a:t>Dynamic hosting</a:t>
            </a:r>
          </a:p>
        </p:txBody>
      </p:sp>
      <p:sp>
        <p:nvSpPr>
          <p:cNvPr id="3" name="Content Placeholder 2">
            <a:extLst>
              <a:ext uri="{FF2B5EF4-FFF2-40B4-BE49-F238E27FC236}">
                <a16:creationId xmlns:a16="http://schemas.microsoft.com/office/drawing/2014/main" id="{6139C6B1-DF30-40B8-9D47-C273A45E47C1}"/>
              </a:ext>
            </a:extLst>
          </p:cNvPr>
          <p:cNvSpPr>
            <a:spLocks noGrp="1"/>
          </p:cNvSpPr>
          <p:nvPr>
            <p:ph idx="1"/>
          </p:nvPr>
        </p:nvSpPr>
        <p:spPr/>
        <p:txBody>
          <a:bodyPr/>
          <a:lstStyle/>
          <a:p>
            <a:pPr marL="0" indent="0">
              <a:buNone/>
            </a:pPr>
            <a:br>
              <a:rPr lang="en-US" sz="1800" b="1" dirty="0">
                <a:effectLst/>
                <a:latin typeface="Times New Roman" panose="02020603050405020304" pitchFamily="18" charset="0"/>
                <a:ea typeface="Times New Roman" panose="02020603050405020304" pitchFamily="18" charset="0"/>
              </a:rPr>
            </a:br>
            <a:endParaRPr lang="en-IN" dirty="0"/>
          </a:p>
        </p:txBody>
      </p:sp>
      <p:sp>
        <p:nvSpPr>
          <p:cNvPr id="4" name="Slide Number Placeholder 3">
            <a:extLst>
              <a:ext uri="{FF2B5EF4-FFF2-40B4-BE49-F238E27FC236}">
                <a16:creationId xmlns:a16="http://schemas.microsoft.com/office/drawing/2014/main" id="{F68514D7-0F27-45C5-8B46-AC0D012F30EC}"/>
              </a:ext>
            </a:extLst>
          </p:cNvPr>
          <p:cNvSpPr>
            <a:spLocks noGrp="1"/>
          </p:cNvSpPr>
          <p:nvPr>
            <p:ph type="sldNum" sz="quarter" idx="12"/>
          </p:nvPr>
        </p:nvSpPr>
        <p:spPr/>
        <p:txBody>
          <a:bodyPr/>
          <a:lstStyle/>
          <a:p>
            <a:fld id="{BDCDBBEF-AA6C-4BA6-85B2-A17D7F280E38}" type="slidenum">
              <a:rPr lang="en-US" smtClean="0"/>
              <a:pPr/>
              <a:t>11</a:t>
            </a:fld>
            <a:endParaRPr lang="en-US"/>
          </a:p>
        </p:txBody>
      </p:sp>
      <p:pic>
        <p:nvPicPr>
          <p:cNvPr id="10" name="Picture 9">
            <a:extLst>
              <a:ext uri="{FF2B5EF4-FFF2-40B4-BE49-F238E27FC236}">
                <a16:creationId xmlns:a16="http://schemas.microsoft.com/office/drawing/2014/main" id="{A0E59095-0517-4CC8-99E3-18A19378E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0502" y="390022"/>
            <a:ext cx="2167777" cy="1300666"/>
          </a:xfrm>
          <a:prstGeom prst="rect">
            <a:avLst/>
          </a:prstGeom>
        </p:spPr>
      </p:pic>
      <p:pic>
        <p:nvPicPr>
          <p:cNvPr id="6" name="Picture 5">
            <a:extLst>
              <a:ext uri="{FF2B5EF4-FFF2-40B4-BE49-F238E27FC236}">
                <a16:creationId xmlns:a16="http://schemas.microsoft.com/office/drawing/2014/main" id="{C084B0C2-4CDE-4A73-A117-0F4D63A27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741" y="1915319"/>
            <a:ext cx="8833650" cy="4351337"/>
          </a:xfrm>
          <a:prstGeom prst="rect">
            <a:avLst/>
          </a:prstGeom>
        </p:spPr>
      </p:pic>
    </p:spTree>
    <p:extLst>
      <p:ext uri="{BB962C8B-B14F-4D97-AF65-F5344CB8AC3E}">
        <p14:creationId xmlns:p14="http://schemas.microsoft.com/office/powerpoint/2010/main" val="556132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8453"/>
            <a:ext cx="10515600" cy="2595967"/>
          </a:xfrm>
        </p:spPr>
        <p:txBody>
          <a:bodyPr>
            <a:normAutofit fontScale="90000"/>
          </a:bodyPr>
          <a:lstStyle/>
          <a:p>
            <a:pPr>
              <a:lnSpc>
                <a:spcPct val="115000"/>
              </a:lnSpc>
            </a:pPr>
            <a:r>
              <a:rPr lang="en-US" dirty="0"/>
              <a:t>Results and Outputs</a:t>
            </a:r>
            <a:br>
              <a:rPr lang="en-US" dirty="0"/>
            </a:br>
            <a:r>
              <a:rPr lang="en-US" dirty="0"/>
              <a:t>HOW IT WORKS……..</a:t>
            </a:r>
            <a:br>
              <a:rPr lang="en-US" dirty="0"/>
            </a:br>
            <a:r>
              <a:rPr lang="en-US" sz="1800" dirty="0">
                <a:effectLst/>
                <a:latin typeface="Times New Roman" panose="02020603050405020304" pitchFamily="18" charset="0"/>
                <a:ea typeface="Times New Roman" panose="02020603050405020304" pitchFamily="18" charset="0"/>
              </a:rPr>
              <a:t>Every day of a news cycle seems to bring a new revelation, a new controversy, or a new talking point. During these blink-and-you’ll-miss-it months, those who are committed to staying informed about the new tech often rely on tech news sites that are always being updated with the latest breaking news. Reuters, the wire service that acts as the news source for most news outlets, is one of the best options to choose from.</a:t>
            </a:r>
            <a:br>
              <a:rPr lang="en-IN"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We are making a website that will keep you updated with latest tech news using the latest and most suited tools. </a:t>
            </a:r>
            <a:br>
              <a:rPr lang="en-IN" sz="1800" dirty="0">
                <a:effectLst/>
                <a:latin typeface="Times New Roman" panose="02020603050405020304" pitchFamily="18" charset="0"/>
                <a:ea typeface="Times New Roman" panose="02020603050405020304" pitchFamily="18" charset="0"/>
              </a:rPr>
            </a:b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pic>
        <p:nvPicPr>
          <p:cNvPr id="9" name="Content Placeholder 8">
            <a:extLst>
              <a:ext uri="{FF2B5EF4-FFF2-40B4-BE49-F238E27FC236}">
                <a16:creationId xmlns:a16="http://schemas.microsoft.com/office/drawing/2014/main" id="{AA9697FC-0983-442E-BE0D-B382669A7C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433" y="2901108"/>
            <a:ext cx="7517920" cy="3820367"/>
          </a:xfrm>
        </p:spPr>
      </p:pic>
    </p:spTree>
    <p:extLst>
      <p:ext uri="{BB962C8B-B14F-4D97-AF65-F5344CB8AC3E}">
        <p14:creationId xmlns:p14="http://schemas.microsoft.com/office/powerpoint/2010/main" val="4003662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4FD3-7F4F-48AE-A217-5BAA4CF214DC}"/>
              </a:ext>
            </a:extLst>
          </p:cNvPr>
          <p:cNvSpPr>
            <a:spLocks noGrp="1"/>
          </p:cNvSpPr>
          <p:nvPr>
            <p:ph type="title"/>
          </p:nvPr>
        </p:nvSpPr>
        <p:spPr/>
        <p:txBody>
          <a:bodyPr/>
          <a:lstStyle/>
          <a:p>
            <a:r>
              <a:rPr lang="en-IN" dirty="0"/>
              <a:t>Login Option..</a:t>
            </a:r>
          </a:p>
        </p:txBody>
      </p:sp>
      <p:sp>
        <p:nvSpPr>
          <p:cNvPr id="4" name="Slide Number Placeholder 3">
            <a:extLst>
              <a:ext uri="{FF2B5EF4-FFF2-40B4-BE49-F238E27FC236}">
                <a16:creationId xmlns:a16="http://schemas.microsoft.com/office/drawing/2014/main" id="{78DC1688-3596-452A-AD3D-922204F22560}"/>
              </a:ext>
            </a:extLst>
          </p:cNvPr>
          <p:cNvSpPr>
            <a:spLocks noGrp="1"/>
          </p:cNvSpPr>
          <p:nvPr>
            <p:ph type="sldNum" sz="quarter" idx="12"/>
          </p:nvPr>
        </p:nvSpPr>
        <p:spPr/>
        <p:txBody>
          <a:bodyPr/>
          <a:lstStyle/>
          <a:p>
            <a:fld id="{BDCDBBEF-AA6C-4BA6-85B2-A17D7F280E38}" type="slidenum">
              <a:rPr lang="en-US" smtClean="0"/>
              <a:pPr/>
              <a:t>13</a:t>
            </a:fld>
            <a:endParaRPr lang="en-US"/>
          </a:p>
        </p:txBody>
      </p:sp>
      <p:pic>
        <p:nvPicPr>
          <p:cNvPr id="9" name="Content Placeholder 8">
            <a:extLst>
              <a:ext uri="{FF2B5EF4-FFF2-40B4-BE49-F238E27FC236}">
                <a16:creationId xmlns:a16="http://schemas.microsoft.com/office/drawing/2014/main" id="{9C9784E2-D885-4B23-A07F-04F3E58C60B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9619" y="1573242"/>
            <a:ext cx="5582005" cy="3881832"/>
          </a:xfrm>
        </p:spPr>
      </p:pic>
      <p:pic>
        <p:nvPicPr>
          <p:cNvPr id="11" name="Picture 10">
            <a:extLst>
              <a:ext uri="{FF2B5EF4-FFF2-40B4-BE49-F238E27FC236}">
                <a16:creationId xmlns:a16="http://schemas.microsoft.com/office/drawing/2014/main" id="{CEFD801F-EB43-4339-ACBF-F982FFB182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7460" y="1541199"/>
            <a:ext cx="6037808" cy="3945918"/>
          </a:xfrm>
          <a:prstGeom prst="rect">
            <a:avLst/>
          </a:prstGeom>
        </p:spPr>
      </p:pic>
    </p:spTree>
    <p:extLst>
      <p:ext uri="{BB962C8B-B14F-4D97-AF65-F5344CB8AC3E}">
        <p14:creationId xmlns:p14="http://schemas.microsoft.com/office/powerpoint/2010/main" val="685295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039A-CB02-4524-90B8-71960B750365}"/>
              </a:ext>
            </a:extLst>
          </p:cNvPr>
          <p:cNvSpPr>
            <a:spLocks noGrp="1"/>
          </p:cNvSpPr>
          <p:nvPr>
            <p:ph type="title"/>
          </p:nvPr>
        </p:nvSpPr>
        <p:spPr/>
        <p:txBody>
          <a:bodyPr/>
          <a:lstStyle/>
          <a:p>
            <a:r>
              <a:rPr lang="en-IN" dirty="0" err="1"/>
              <a:t>Contd</a:t>
            </a:r>
            <a:r>
              <a:rPr lang="en-IN" dirty="0"/>
              <a:t>…</a:t>
            </a:r>
          </a:p>
        </p:txBody>
      </p:sp>
      <p:sp>
        <p:nvSpPr>
          <p:cNvPr id="4" name="Slide Number Placeholder 3">
            <a:extLst>
              <a:ext uri="{FF2B5EF4-FFF2-40B4-BE49-F238E27FC236}">
                <a16:creationId xmlns:a16="http://schemas.microsoft.com/office/drawing/2014/main" id="{9AC9CB68-16B5-4019-83DD-4F5D73CB4F28}"/>
              </a:ext>
            </a:extLst>
          </p:cNvPr>
          <p:cNvSpPr>
            <a:spLocks noGrp="1"/>
          </p:cNvSpPr>
          <p:nvPr>
            <p:ph type="sldNum" sz="quarter" idx="12"/>
          </p:nvPr>
        </p:nvSpPr>
        <p:spPr/>
        <p:txBody>
          <a:bodyPr/>
          <a:lstStyle/>
          <a:p>
            <a:fld id="{BDCDBBEF-AA6C-4BA6-85B2-A17D7F280E38}" type="slidenum">
              <a:rPr lang="en-US" smtClean="0"/>
              <a:pPr/>
              <a:t>14</a:t>
            </a:fld>
            <a:endParaRPr lang="en-US"/>
          </a:p>
        </p:txBody>
      </p:sp>
      <p:pic>
        <p:nvPicPr>
          <p:cNvPr id="9" name="Content Placeholder 8">
            <a:extLst>
              <a:ext uri="{FF2B5EF4-FFF2-40B4-BE49-F238E27FC236}">
                <a16:creationId xmlns:a16="http://schemas.microsoft.com/office/drawing/2014/main" id="{6C146028-3FB5-477C-A8F0-D18A460E05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851" y="1392572"/>
            <a:ext cx="9672506" cy="4806892"/>
          </a:xfrm>
        </p:spPr>
      </p:pic>
    </p:spTree>
    <p:extLst>
      <p:ext uri="{BB962C8B-B14F-4D97-AF65-F5344CB8AC3E}">
        <p14:creationId xmlns:p14="http://schemas.microsoft.com/office/powerpoint/2010/main" val="1471776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1B9B-EEB4-4A83-B7D5-9D150537A30C}"/>
              </a:ext>
            </a:extLst>
          </p:cNvPr>
          <p:cNvSpPr>
            <a:spLocks noGrp="1"/>
          </p:cNvSpPr>
          <p:nvPr>
            <p:ph type="title"/>
          </p:nvPr>
        </p:nvSpPr>
        <p:spPr/>
        <p:txBody>
          <a:bodyPr/>
          <a:lstStyle/>
          <a:p>
            <a:r>
              <a:rPr lang="en-IN" dirty="0"/>
              <a:t>How search bar works…</a:t>
            </a:r>
          </a:p>
        </p:txBody>
      </p:sp>
      <p:sp>
        <p:nvSpPr>
          <p:cNvPr id="4" name="Slide Number Placeholder 3">
            <a:extLst>
              <a:ext uri="{FF2B5EF4-FFF2-40B4-BE49-F238E27FC236}">
                <a16:creationId xmlns:a16="http://schemas.microsoft.com/office/drawing/2014/main" id="{61340E77-E78B-4ACE-852C-8EB5DD8547CF}"/>
              </a:ext>
            </a:extLst>
          </p:cNvPr>
          <p:cNvSpPr>
            <a:spLocks noGrp="1"/>
          </p:cNvSpPr>
          <p:nvPr>
            <p:ph type="sldNum" sz="quarter" idx="12"/>
          </p:nvPr>
        </p:nvSpPr>
        <p:spPr/>
        <p:txBody>
          <a:bodyPr/>
          <a:lstStyle/>
          <a:p>
            <a:fld id="{BDCDBBEF-AA6C-4BA6-85B2-A17D7F280E38}" type="slidenum">
              <a:rPr lang="en-US" smtClean="0"/>
              <a:pPr/>
              <a:t>15</a:t>
            </a:fld>
            <a:endParaRPr lang="en-US"/>
          </a:p>
        </p:txBody>
      </p:sp>
      <p:pic>
        <p:nvPicPr>
          <p:cNvPr id="9" name="Content Placeholder 8">
            <a:extLst>
              <a:ext uri="{FF2B5EF4-FFF2-40B4-BE49-F238E27FC236}">
                <a16:creationId xmlns:a16="http://schemas.microsoft.com/office/drawing/2014/main" id="{41554206-6E59-49A8-8A53-943513BEE3E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1336" y="1690688"/>
            <a:ext cx="5564698" cy="4487545"/>
          </a:xfrm>
        </p:spPr>
      </p:pic>
      <p:pic>
        <p:nvPicPr>
          <p:cNvPr id="11" name="Picture 10">
            <a:extLst>
              <a:ext uri="{FF2B5EF4-FFF2-40B4-BE49-F238E27FC236}">
                <a16:creationId xmlns:a16="http://schemas.microsoft.com/office/drawing/2014/main" id="{7A285E43-70B1-4A14-883B-F436FC1E11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9313" y="1690688"/>
            <a:ext cx="5981351" cy="4487545"/>
          </a:xfrm>
          <a:prstGeom prst="rect">
            <a:avLst/>
          </a:prstGeom>
        </p:spPr>
      </p:pic>
    </p:spTree>
    <p:extLst>
      <p:ext uri="{BB962C8B-B14F-4D97-AF65-F5344CB8AC3E}">
        <p14:creationId xmlns:p14="http://schemas.microsoft.com/office/powerpoint/2010/main" val="260132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1800" dirty="0">
                <a:effectLst/>
                <a:latin typeface="Times New Roman" panose="02020603050405020304" pitchFamily="18" charset="0"/>
                <a:ea typeface="Times New Roman" panose="02020603050405020304" pitchFamily="18" charset="0"/>
              </a:rPr>
              <a:t>A lot of project has carried out on online news </a:t>
            </a:r>
            <a:r>
              <a:rPr lang="en-US" sz="1800" dirty="0" err="1">
                <a:effectLst/>
                <a:latin typeface="Times New Roman" panose="02020603050405020304" pitchFamily="18" charset="0"/>
                <a:ea typeface="Times New Roman" panose="02020603050405020304" pitchFamily="18" charset="0"/>
              </a:rPr>
              <a:t>system.At</a:t>
            </a:r>
            <a:r>
              <a:rPr lang="en-US" sz="1800" dirty="0">
                <a:effectLst/>
                <a:latin typeface="Times New Roman" panose="02020603050405020304" pitchFamily="18" charset="0"/>
                <a:ea typeface="Times New Roman" panose="02020603050405020304" pitchFamily="18" charset="0"/>
              </a:rPr>
              <a:t> the present </a:t>
            </a:r>
            <a:r>
              <a:rPr lang="en-US" sz="1800" dirty="0" err="1">
                <a:effectLst/>
                <a:latin typeface="Times New Roman" panose="02020603050405020304" pitchFamily="18" charset="0"/>
                <a:ea typeface="Times New Roman" panose="02020603050405020304" pitchFamily="18" charset="0"/>
              </a:rPr>
              <a:t>time,online</a:t>
            </a:r>
            <a:r>
              <a:rPr lang="en-US" sz="1800" dirty="0">
                <a:effectLst/>
                <a:latin typeface="Times New Roman" panose="02020603050405020304" pitchFamily="18" charset="0"/>
                <a:ea typeface="Times New Roman" panose="02020603050405020304" pitchFamily="18" charset="0"/>
              </a:rPr>
              <a:t> news website are available. But most of website is static and traditional. There is no feature that can make people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Awareness. That is why we have done this project. Our project it has many </a:t>
            </a:r>
            <a:r>
              <a:rPr lang="en-US" sz="1800" dirty="0" err="1">
                <a:effectLst/>
                <a:latin typeface="Times New Roman" panose="02020603050405020304" pitchFamily="18" charset="0"/>
                <a:ea typeface="Times New Roman" panose="02020603050405020304" pitchFamily="18" charset="0"/>
              </a:rPr>
              <a:t>many</a:t>
            </a:r>
            <a:r>
              <a:rPr lang="en-US" sz="1800" dirty="0">
                <a:effectLst/>
                <a:latin typeface="Times New Roman" panose="02020603050405020304" pitchFamily="18" charset="0"/>
                <a:ea typeface="Times New Roman" panose="02020603050405020304" pitchFamily="18" charset="0"/>
              </a:rPr>
              <a:t> features that can make people aware .By using this website one can get more and more information regarding the tech news that helps people in their daily life.</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In this project we have develop an tech news </a:t>
            </a:r>
            <a:r>
              <a:rPr lang="en-US" sz="1800" dirty="0" err="1">
                <a:effectLst/>
                <a:latin typeface="Times New Roman" panose="02020603050405020304" pitchFamily="18" charset="0"/>
                <a:ea typeface="Times New Roman" panose="02020603050405020304" pitchFamily="18" charset="0"/>
              </a:rPr>
              <a:t>website.It</a:t>
            </a:r>
            <a:r>
              <a:rPr lang="en-US" sz="1800" dirty="0">
                <a:effectLst/>
                <a:latin typeface="Times New Roman" panose="02020603050405020304" pitchFamily="18" charset="0"/>
                <a:ea typeface="Times New Roman" panose="02020603050405020304" pitchFamily="18" charset="0"/>
              </a:rPr>
              <a:t> is adynamic </a:t>
            </a:r>
            <a:r>
              <a:rPr lang="en-US" sz="1800" dirty="0" err="1">
                <a:effectLst/>
                <a:latin typeface="Times New Roman" panose="02020603050405020304" pitchFamily="18" charset="0"/>
                <a:ea typeface="Times New Roman" panose="02020603050405020304" pitchFamily="18" charset="0"/>
              </a:rPr>
              <a:t>system.It</a:t>
            </a:r>
            <a:r>
              <a:rPr lang="en-US" sz="1800" dirty="0">
                <a:effectLst/>
                <a:latin typeface="Times New Roman" panose="02020603050405020304" pitchFamily="18" charset="0"/>
                <a:ea typeface="Times New Roman" panose="02020603050405020304" pitchFamily="18" charset="0"/>
              </a:rPr>
              <a:t> can be maintained and changed easily as it is based on database. It contain web pages that are generated in real </a:t>
            </a:r>
            <a:r>
              <a:rPr lang="en-US" sz="1800" dirty="0" err="1">
                <a:effectLst/>
                <a:latin typeface="Times New Roman" panose="02020603050405020304" pitchFamily="18" charset="0"/>
                <a:ea typeface="Times New Roman" panose="02020603050405020304" pitchFamily="18" charset="0"/>
              </a:rPr>
              <a:t>time.These</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Pages include EJS(Embedded </a:t>
            </a:r>
            <a:r>
              <a:rPr lang="en-US" sz="1800" dirty="0">
                <a:latin typeface="Times New Roman" panose="02020603050405020304" pitchFamily="18" charset="0"/>
                <a:ea typeface="Times New Roman" panose="02020603050405020304" pitchFamily="18" charset="0"/>
              </a:rPr>
              <a:t>J</a:t>
            </a:r>
            <a:r>
              <a:rPr lang="en-US" sz="1800" dirty="0">
                <a:effectLst/>
                <a:latin typeface="Times New Roman" panose="02020603050405020304" pitchFamily="18" charset="0"/>
                <a:ea typeface="Times New Roman" panose="02020603050405020304" pitchFamily="18" charset="0"/>
              </a:rPr>
              <a:t>avaScript). It is fully secured from unauthorized </a:t>
            </a:r>
            <a:r>
              <a:rPr lang="en-US" sz="1800" dirty="0" err="1">
                <a:effectLst/>
                <a:latin typeface="Times New Roman" panose="02020603050405020304" pitchFamily="18" charset="0"/>
                <a:ea typeface="Times New Roman" panose="02020603050405020304" pitchFamily="18" charset="0"/>
              </a:rPr>
              <a:t>access.In</a:t>
            </a:r>
            <a:r>
              <a:rPr lang="en-US" sz="1800" dirty="0">
                <a:effectLst/>
                <a:latin typeface="Times New Roman" panose="02020603050405020304" pitchFamily="18" charset="0"/>
                <a:ea typeface="Times New Roman" panose="02020603050405020304" pitchFamily="18" charset="0"/>
              </a:rPr>
              <a:t> a word it can say that our tech news website is completely dynamic website.</a:t>
            </a:r>
            <a:endParaRPr lang="en-IN" sz="18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To create the software, we have all possible types of basic codes used for principle design based on mainly HTML CSS </a:t>
            </a:r>
            <a:r>
              <a:rPr lang="en-US" sz="1800" dirty="0" err="1">
                <a:latin typeface="Times New Roman" panose="02020603050405020304" pitchFamily="18" charset="0"/>
                <a:ea typeface="Times New Roman" panose="02020603050405020304" pitchFamily="18" charset="0"/>
              </a:rPr>
              <a:t>J</a:t>
            </a:r>
            <a:r>
              <a:rPr lang="en-US" sz="1800" dirty="0" err="1">
                <a:effectLst/>
                <a:latin typeface="Times New Roman" panose="02020603050405020304" pitchFamily="18" charset="0"/>
                <a:ea typeface="Times New Roman" panose="02020603050405020304" pitchFamily="18" charset="0"/>
              </a:rPr>
              <a:t>avascript</a:t>
            </a:r>
            <a:r>
              <a:rPr lang="en-US" sz="1800" dirty="0">
                <a:effectLst/>
                <a:latin typeface="Times New Roman" panose="02020603050405020304" pitchFamily="18" charset="0"/>
                <a:ea typeface="Times New Roman" panose="02020603050405020304" pitchFamily="18" charset="0"/>
              </a:rPr>
              <a:t> .Here we have used incremental model to create the </a:t>
            </a:r>
            <a:r>
              <a:rPr lang="en-US" sz="1800" dirty="0" err="1">
                <a:effectLst/>
                <a:latin typeface="Times New Roman" panose="02020603050405020304" pitchFamily="18" charset="0"/>
                <a:ea typeface="Times New Roman" panose="02020603050405020304" pitchFamily="18" charset="0"/>
              </a:rPr>
              <a:t>software.We</a:t>
            </a:r>
            <a:r>
              <a:rPr lang="en-US" sz="1800" dirty="0">
                <a:effectLst/>
                <a:latin typeface="Times New Roman" panose="02020603050405020304" pitchFamily="18" charset="0"/>
                <a:ea typeface="Times New Roman" panose="02020603050405020304" pitchFamily="18" charset="0"/>
              </a:rPr>
              <a:t> have collected all kinds of information related to this software from the customer. </a:t>
            </a:r>
            <a:r>
              <a:rPr lang="en-US" sz="1800" dirty="0" err="1">
                <a:effectLst/>
                <a:latin typeface="Times New Roman" panose="02020603050405020304" pitchFamily="18" charset="0"/>
                <a:ea typeface="Times New Roman" panose="02020603050405020304" pitchFamily="18" charset="0"/>
              </a:rPr>
              <a:t>Actually,it</a:t>
            </a:r>
            <a:r>
              <a:rPr lang="en-US" sz="1800" dirty="0">
                <a:effectLst/>
                <a:latin typeface="Times New Roman" panose="02020603050405020304" pitchFamily="18" charset="0"/>
                <a:ea typeface="Times New Roman" panose="02020603050405020304" pitchFamily="18" charset="0"/>
              </a:rPr>
              <a:t> is one kin d of customized software products.</a:t>
            </a:r>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val="88046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p:txBody>
          <a:bodyPr/>
          <a:lstStyle/>
          <a:p>
            <a:r>
              <a:rPr lang="en-US" dirty="0"/>
              <a:t>Web Designing has become the primary source for web developers and websites to place their foot in the digital world. Almost every website requires a proper Web Designing candidate which allows it to stand tall for a proper result. Thus, choosing Web Designing as a career option will indeed give great results to any candidate. The Future scope of Web Designing Course in India is brightly increasing it has become a major development in India. But to get the best Web Designing career options, you need to undergo a proper Web Designing Course in India from a reliable institution. This allows you to learn all about the subjects, the languages involved with it and the creative skills.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17</a:t>
            </a:fld>
            <a:endParaRPr lang="en-US"/>
          </a:p>
        </p:txBody>
      </p:sp>
    </p:spTree>
    <p:extLst>
      <p:ext uri="{BB962C8B-B14F-4D97-AF65-F5344CB8AC3E}">
        <p14:creationId xmlns:p14="http://schemas.microsoft.com/office/powerpoint/2010/main" val="1952428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sz="180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[1]. P. Priya1, V. Saranya2, S. Shabana3, Kavitha Subramani4, “The Optimization of Website </a:t>
            </a:r>
            <a:r>
              <a:rPr lang="en-US" sz="1600" dirty="0" err="1">
                <a:effectLst/>
                <a:latin typeface="Times New Roman" panose="02020603050405020304" pitchFamily="18" charset="0"/>
                <a:ea typeface="Times New Roman" panose="02020603050405020304" pitchFamily="18" charset="0"/>
              </a:rPr>
              <a:t>develpoment</a:t>
            </a:r>
            <a:r>
              <a:rPr lang="en-US" sz="1600" dirty="0">
                <a:effectLst/>
                <a:latin typeface="Times New Roman" panose="02020603050405020304" pitchFamily="18" charset="0"/>
                <a:ea typeface="Times New Roman" panose="02020603050405020304" pitchFamily="18" charset="0"/>
              </a:rPr>
              <a:t> and Management System by Technopedia”. Department of Computer Science and Engineering, </a:t>
            </a:r>
            <a:r>
              <a:rPr lang="en-US" sz="1600" dirty="0" err="1">
                <a:effectLst/>
                <a:latin typeface="Times New Roman" panose="02020603050405020304" pitchFamily="18" charset="0"/>
                <a:ea typeface="Times New Roman" panose="02020603050405020304" pitchFamily="18" charset="0"/>
              </a:rPr>
              <a:t>Panimalar</a:t>
            </a:r>
            <a:r>
              <a:rPr lang="en-US" sz="1600" dirty="0">
                <a:effectLst/>
                <a:latin typeface="Times New Roman" panose="02020603050405020304" pitchFamily="18" charset="0"/>
                <a:ea typeface="Times New Roman" panose="02020603050405020304" pitchFamily="18" charset="0"/>
              </a:rPr>
              <a:t> Engineering College, Chennai, India, Volume 3, Special Issue 1, February 2014 </a:t>
            </a:r>
          </a:p>
          <a:p>
            <a:r>
              <a:rPr lang="en-US" sz="1600" dirty="0">
                <a:effectLst/>
                <a:latin typeface="Times New Roman" panose="02020603050405020304" pitchFamily="18" charset="0"/>
                <a:ea typeface="Times New Roman" panose="02020603050405020304" pitchFamily="18" charset="0"/>
              </a:rPr>
              <a:t>[2]. Tushar Pandit, Satish </a:t>
            </a:r>
            <a:r>
              <a:rPr lang="en-US" sz="1600" dirty="0" err="1">
                <a:effectLst/>
                <a:latin typeface="Times New Roman" panose="02020603050405020304" pitchFamily="18" charset="0"/>
                <a:ea typeface="Times New Roman" panose="02020603050405020304" pitchFamily="18" charset="0"/>
              </a:rPr>
              <a:t>Niloor</a:t>
            </a:r>
            <a:r>
              <a:rPr lang="en-US" sz="1600" dirty="0">
                <a:effectLst/>
                <a:latin typeface="Times New Roman" panose="02020603050405020304" pitchFamily="18" charset="0"/>
                <a:ea typeface="Times New Roman" panose="02020603050405020304" pitchFamily="18" charset="0"/>
              </a:rPr>
              <a:t> and A.S. </a:t>
            </a:r>
            <a:r>
              <a:rPr lang="en-US" sz="1600" dirty="0" err="1">
                <a:effectLst/>
                <a:latin typeface="Times New Roman" panose="02020603050405020304" pitchFamily="18" charset="0"/>
                <a:ea typeface="Times New Roman" panose="02020603050405020304" pitchFamily="18" charset="0"/>
              </a:rPr>
              <a:t>Shinde,”MAKING</a:t>
            </a:r>
            <a:r>
              <a:rPr lang="en-US" sz="1600" dirty="0">
                <a:effectLst/>
                <a:latin typeface="Times New Roman" panose="02020603050405020304" pitchFamily="18" charset="0"/>
                <a:ea typeface="Times New Roman" panose="02020603050405020304" pitchFamily="18" charset="0"/>
              </a:rPr>
              <a:t> A DYNAMIC WEBSITE”. Dept. of I.T </a:t>
            </a:r>
            <a:r>
              <a:rPr lang="en-US" sz="1600" dirty="0" err="1">
                <a:effectLst/>
                <a:latin typeface="Times New Roman" panose="02020603050405020304" pitchFamily="18" charset="0"/>
                <a:ea typeface="Times New Roman" panose="02020603050405020304" pitchFamily="18" charset="0"/>
              </a:rPr>
              <a:t>Sinhgad</a:t>
            </a:r>
            <a:r>
              <a:rPr lang="en-US" sz="1600" dirty="0">
                <a:effectLst/>
                <a:latin typeface="Times New Roman" panose="02020603050405020304" pitchFamily="18" charset="0"/>
                <a:ea typeface="Times New Roman" panose="02020603050405020304" pitchFamily="18" charset="0"/>
              </a:rPr>
              <a:t> Academy of Engineering, Pune, India. Year 2015. </a:t>
            </a:r>
          </a:p>
          <a:p>
            <a:r>
              <a:rPr lang="en-US" sz="1600" dirty="0">
                <a:effectLst/>
                <a:latin typeface="Times New Roman" panose="02020603050405020304" pitchFamily="18" charset="0"/>
                <a:ea typeface="Times New Roman" panose="02020603050405020304" pitchFamily="18" charset="0"/>
              </a:rPr>
              <a:t>[3]. Narendra Gupta1, Ramakant Gawande2 and Nikhil Thengadi3, “MBB: Application”. Final Year, CSE Dept., JDIET, </a:t>
            </a:r>
            <a:r>
              <a:rPr lang="en-US" sz="1600" dirty="0" err="1">
                <a:effectLst/>
                <a:latin typeface="Times New Roman" panose="02020603050405020304" pitchFamily="18" charset="0"/>
                <a:ea typeface="Times New Roman" panose="02020603050405020304" pitchFamily="18" charset="0"/>
              </a:rPr>
              <a:t>Yavatmal</a:t>
            </a:r>
            <a:r>
              <a:rPr lang="en-US" sz="1600" dirty="0">
                <a:effectLst/>
                <a:latin typeface="Times New Roman" panose="02020603050405020304" pitchFamily="18" charset="0"/>
                <a:ea typeface="Times New Roman" panose="02020603050405020304" pitchFamily="18" charset="0"/>
              </a:rPr>
              <a:t>, India.VOLUME-2, SPECIAL ISSUE-1, MARCH-2015.</a:t>
            </a:r>
          </a:p>
          <a:p>
            <a:r>
              <a:rPr lang="en-US" sz="1600" dirty="0">
                <a:effectLst/>
                <a:latin typeface="Times New Roman" panose="02020603050405020304" pitchFamily="18" charset="0"/>
                <a:ea typeface="Times New Roman" panose="02020603050405020304" pitchFamily="18" charset="0"/>
              </a:rPr>
              <a:t> [4]. Vikas </a:t>
            </a:r>
            <a:r>
              <a:rPr lang="en-US" sz="1600" dirty="0" err="1">
                <a:effectLst/>
                <a:latin typeface="Times New Roman" panose="02020603050405020304" pitchFamily="18" charset="0"/>
                <a:ea typeface="Times New Roman" panose="02020603050405020304" pitchFamily="18" charset="0"/>
              </a:rPr>
              <a:t>Kulshreshtha</a:t>
            </a:r>
            <a:r>
              <a:rPr lang="en-US" sz="1600" dirty="0">
                <a:effectLst/>
                <a:latin typeface="Times New Roman" panose="02020603050405020304" pitchFamily="18" charset="0"/>
                <a:ea typeface="Times New Roman" panose="02020603050405020304" pitchFamily="18" charset="0"/>
              </a:rPr>
              <a:t>, Dr. Sharad Maheshwari, “DATABASE Management”. International Journal of Engineering Research and Applications (IJERA) ISSN: 2248-9622 Vol. 1, Issue 2, pp.260-263.</a:t>
            </a:r>
          </a:p>
          <a:p>
            <a:r>
              <a:rPr lang="en-US" sz="1600" dirty="0">
                <a:effectLst/>
                <a:latin typeface="Times New Roman" panose="02020603050405020304" pitchFamily="18" charset="0"/>
                <a:ea typeface="Times New Roman" panose="02020603050405020304" pitchFamily="18" charset="0"/>
              </a:rPr>
              <a:t> [5]. Sultan </a:t>
            </a:r>
            <a:r>
              <a:rPr lang="en-US" sz="1600" dirty="0" err="1">
                <a:effectLst/>
                <a:latin typeface="Times New Roman" panose="02020603050405020304" pitchFamily="18" charset="0"/>
                <a:ea typeface="Times New Roman" panose="02020603050405020304" pitchFamily="18" charset="0"/>
              </a:rPr>
              <a:t>Turhan</a:t>
            </a:r>
            <a:r>
              <a:rPr lang="en-US" sz="1600" dirty="0">
                <a:effectLst/>
                <a:latin typeface="Times New Roman" panose="02020603050405020304" pitchFamily="18" charset="0"/>
                <a:ea typeface="Times New Roman" panose="02020603050405020304" pitchFamily="18" charset="0"/>
              </a:rPr>
              <a:t>. </a:t>
            </a:r>
          </a:p>
          <a:p>
            <a:r>
              <a:rPr lang="en-US" sz="1600" dirty="0">
                <a:effectLst/>
                <a:latin typeface="Times New Roman" panose="02020603050405020304" pitchFamily="18" charset="0"/>
                <a:ea typeface="Times New Roman" panose="02020603050405020304" pitchFamily="18" charset="0"/>
              </a:rPr>
              <a:t>[6]. </a:t>
            </a:r>
            <a:r>
              <a:rPr lang="en-US" sz="1600" dirty="0" err="1">
                <a:effectLst/>
                <a:latin typeface="Times New Roman" panose="02020603050405020304" pitchFamily="18" charset="0"/>
                <a:ea typeface="Times New Roman" panose="02020603050405020304" pitchFamily="18" charset="0"/>
              </a:rPr>
              <a:t>T.Hilda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Jenipha</a:t>
            </a:r>
            <a:r>
              <a:rPr lang="en-US" sz="1600" dirty="0">
                <a:effectLst/>
                <a:latin typeface="Times New Roman" panose="02020603050405020304" pitchFamily="18" charset="0"/>
                <a:ea typeface="Times New Roman" panose="02020603050405020304" pitchFamily="18" charset="0"/>
              </a:rPr>
              <a:t>*1 </a:t>
            </a:r>
            <a:r>
              <a:rPr lang="en-US" sz="1600" dirty="0" err="1">
                <a:effectLst/>
                <a:latin typeface="Times New Roman" panose="02020603050405020304" pitchFamily="18" charset="0"/>
                <a:ea typeface="Times New Roman" panose="02020603050405020304" pitchFamily="18" charset="0"/>
              </a:rPr>
              <a:t>R.Backiyalakshmi</a:t>
            </a:r>
            <a:r>
              <a:rPr lang="en-US" sz="1600" dirty="0">
                <a:effectLst/>
                <a:latin typeface="Times New Roman" panose="02020603050405020304" pitchFamily="18" charset="0"/>
                <a:ea typeface="Times New Roman" panose="02020603050405020304" pitchFamily="18" charset="0"/>
              </a:rPr>
              <a:t>*2, “WEBSITE DEVELOPEMENT in Cloud Computing”. Department of Computer Science and Engineering, PRIST University, Puducherry, India. e-ISSN : 2320-0847 p-ISSN : 2320-0936 Volume-03, Issue02, pp-105-108. Year 2014</a:t>
            </a:r>
            <a:endParaRPr lang="en-IN" sz="1600" dirty="0">
              <a:effectLst/>
              <a:latin typeface="Times New Roman" panose="02020603050405020304" pitchFamily="18" charset="0"/>
              <a:ea typeface="Times New Roman" panose="02020603050405020304" pitchFamily="18" charset="0"/>
            </a:endParaRPr>
          </a:p>
          <a:p>
            <a:pPr marL="0" indent="0">
              <a:buNone/>
            </a:pPr>
            <a:br>
              <a:rPr lang="en-US" sz="1600" dirty="0">
                <a:effectLst/>
                <a:latin typeface="Times New Roman" panose="02020603050405020304" pitchFamily="18" charset="0"/>
                <a:ea typeface="Times New Roman" panose="02020603050405020304" pitchFamily="18" charset="0"/>
              </a:rPr>
            </a:br>
            <a:endParaRPr lang="en-US" sz="16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18</a:t>
            </a:fld>
            <a:endParaRPr lang="en-US"/>
          </a:p>
        </p:txBody>
      </p:sp>
    </p:spTree>
    <p:extLst>
      <p:ext uri="{BB962C8B-B14F-4D97-AF65-F5344CB8AC3E}">
        <p14:creationId xmlns:p14="http://schemas.microsoft.com/office/powerpoint/2010/main" val="19122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dirty="0">
                <a:latin typeface="Times New Roman"/>
                <a:cs typeface="Times New Roman"/>
              </a:rPr>
              <a:t>AWS Hosting</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p>
        </p:txBody>
      </p:sp>
      <p:sp>
        <p:nvSpPr>
          <p:cNvPr id="3" name="Content Placeholder 2"/>
          <p:cNvSpPr>
            <a:spLocks noGrp="1"/>
          </p:cNvSpPr>
          <p:nvPr>
            <p:ph idx="1"/>
          </p:nvPr>
        </p:nvSpPr>
        <p:spPr/>
        <p:txBody>
          <a:bodyPr>
            <a:normAutofit/>
          </a:bodyPr>
          <a:lstStyle/>
          <a:p>
            <a:pPr marL="0" indent="0">
              <a:buNone/>
            </a:pPr>
            <a:r>
              <a:rPr lang="en-US" dirty="0"/>
              <a:t>At this age of modern technology where new gadgets and digital apps are developed or created each day, tech websites and blogs come in handy. Internet users would know these new technologies through reading blogs.</a:t>
            </a:r>
          </a:p>
          <a:p>
            <a:pPr marL="742950" lvl="1" indent="-285750">
              <a:buFont typeface="+mj-lt"/>
              <a:buAutoNum type="arabicPeriod"/>
              <a:tabLst>
                <a:tab pos="453390" algn="l"/>
              </a:tabLst>
            </a:pPr>
            <a:r>
              <a:rPr lang="en-US" sz="1900" b="1" dirty="0">
                <a:effectLst/>
                <a:latin typeface="Times New Roman" panose="02020603050405020304" pitchFamily="18" charset="0"/>
              </a:rPr>
              <a:t>Problem Definition</a:t>
            </a:r>
            <a:endParaRPr lang="en-IN" sz="1900" b="1" dirty="0">
              <a:effectLst/>
              <a:latin typeface="Times New Roman" panose="02020603050405020304" pitchFamily="18" charset="0"/>
            </a:endParaRPr>
          </a:p>
          <a:p>
            <a:pPr marL="1143000" lvl="2" indent="-228600">
              <a:spcBef>
                <a:spcPts val="30"/>
              </a:spcBef>
              <a:spcAft>
                <a:spcPts val="0"/>
              </a:spcAft>
              <a:buSzPts val="1200"/>
              <a:buFont typeface="Arial" panose="020B0604020202020204" pitchFamily="34" charset="0"/>
              <a:buChar char="•"/>
              <a:tabLst>
                <a:tab pos="1062990" algn="l"/>
                <a:tab pos="1063625" algn="l"/>
              </a:tabLst>
            </a:pP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Problem 1: Updating tech news regularly </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600200" marR="125095" lvl="3" indent="-228600">
              <a:spcAft>
                <a:spcPts val="0"/>
              </a:spcAft>
              <a:buSzPts val="1200"/>
              <a:buFont typeface="Arial" panose="020B0604020202020204" pitchFamily="34" charset="0"/>
              <a:buChar char="⮚"/>
              <a:tabLst>
                <a:tab pos="1680845" algn="l"/>
                <a:tab pos="1681480" algn="l"/>
              </a:tabLst>
            </a:pPr>
            <a:r>
              <a:rPr lang="en-US" sz="1900" dirty="0">
                <a:solidFill>
                  <a:srgbClr val="000000"/>
                </a:solidFill>
                <a:effectLst/>
                <a:latin typeface="Noto Sans Symbols"/>
                <a:ea typeface="Noto Sans Symbols"/>
                <a:cs typeface="Noto Sans Symbols"/>
              </a:rPr>
              <a:t>News will be updated regularly with the help of API.</a:t>
            </a:r>
            <a:endParaRPr lang="en-IN" sz="1900" dirty="0">
              <a:effectLst/>
              <a:latin typeface="Noto Sans Symbols"/>
              <a:ea typeface="Noto Sans Symbols"/>
              <a:cs typeface="Noto Sans Symbols"/>
            </a:endParaRPr>
          </a:p>
          <a:p>
            <a:pPr marL="1143000" lvl="2" indent="-228600">
              <a:buSzPts val="1200"/>
              <a:buFont typeface="Arial" panose="020B0604020202020204" pitchFamily="34" charset="0"/>
              <a:buChar char="•"/>
              <a:tabLst>
                <a:tab pos="1062990" algn="l"/>
                <a:tab pos="1063625" algn="l"/>
              </a:tabLst>
            </a:pP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Problem 2: Hosting of the website</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600200" marR="172720" lvl="3" indent="-228600">
              <a:spcBef>
                <a:spcPts val="5"/>
              </a:spcBef>
              <a:spcAft>
                <a:spcPts val="0"/>
              </a:spcAft>
              <a:buSzPts val="1200"/>
              <a:buFont typeface="Arial" panose="020B0604020202020204" pitchFamily="34" charset="0"/>
              <a:buChar char="⮚"/>
              <a:tabLst>
                <a:tab pos="1680845" algn="l"/>
                <a:tab pos="1681480" algn="l"/>
              </a:tabLst>
            </a:pPr>
            <a:r>
              <a:rPr lang="en-US" sz="1900" dirty="0">
                <a:solidFill>
                  <a:srgbClr val="000000"/>
                </a:solidFill>
                <a:effectLst/>
                <a:latin typeface="Noto Sans Symbols"/>
                <a:ea typeface="Noto Sans Symbols"/>
                <a:cs typeface="Noto Sans Symbols"/>
              </a:rPr>
              <a:t>The website will be hosted on Aws without any cost. </a:t>
            </a:r>
            <a:endParaRPr lang="en-IN" sz="1900" dirty="0">
              <a:effectLst/>
              <a:latin typeface="Noto Sans Symbols"/>
              <a:ea typeface="Noto Sans Symbols"/>
              <a:cs typeface="Noto Sans Symbols"/>
            </a:endParaRPr>
          </a:p>
          <a:p>
            <a:pPr marL="1143000" lvl="2" indent="-228600">
              <a:buSzPts val="1200"/>
              <a:buFont typeface="Arial" panose="020B0604020202020204" pitchFamily="34" charset="0"/>
              <a:buChar char="•"/>
              <a:tabLst>
                <a:tab pos="1062990" algn="l"/>
                <a:tab pos="1063625" algn="l"/>
              </a:tabLst>
            </a:pP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Problem 3: Different feature to attract audience</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600200" marR="259715" lvl="3" indent="-228600">
              <a:spcAft>
                <a:spcPts val="0"/>
              </a:spcAft>
              <a:buSzPts val="1200"/>
              <a:buFont typeface="Arial" panose="020B0604020202020204" pitchFamily="34" charset="0"/>
              <a:buChar char="⮚"/>
              <a:tabLst>
                <a:tab pos="1680845" algn="l"/>
                <a:tab pos="1681480" algn="l"/>
              </a:tabLst>
            </a:pPr>
            <a:r>
              <a:rPr lang="en-US" sz="1900" dirty="0">
                <a:solidFill>
                  <a:srgbClr val="000000"/>
                </a:solidFill>
                <a:effectLst/>
                <a:latin typeface="Noto Sans Symbols"/>
                <a:ea typeface="Noto Sans Symbols"/>
                <a:cs typeface="Noto Sans Symbols"/>
              </a:rPr>
              <a:t>Viewers will get an option to subscribe to our newsletter and get notifications so that they don't miss anything.</a:t>
            </a:r>
            <a:endParaRPr lang="en-IN" sz="1100" dirty="0">
              <a:effectLst/>
              <a:latin typeface="Times New Roman" panose="02020603050405020304" pitchFamily="18" charset="0"/>
              <a:ea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54BBD-1EA5-42D7-9915-2C69FD65A60A}"/>
              </a:ext>
            </a:extLst>
          </p:cNvPr>
          <p:cNvSpPr>
            <a:spLocks noGrp="1"/>
          </p:cNvSpPr>
          <p:nvPr>
            <p:ph type="title"/>
          </p:nvPr>
        </p:nvSpPr>
        <p:spPr/>
        <p:txBody>
          <a:bodyPr>
            <a:normAutofit fontScale="90000"/>
          </a:bodyPr>
          <a:lstStyle/>
          <a:p>
            <a:br>
              <a:rPr lang="en-US" sz="4400" b="1" dirty="0">
                <a:solidFill>
                  <a:srgbClr val="000000"/>
                </a:solidFill>
                <a:effectLst/>
                <a:latin typeface="Times New Roman" panose="02020603050405020304" pitchFamily="18" charset="0"/>
                <a:ea typeface="Times New Roman" panose="02020603050405020304" pitchFamily="18" charset="0"/>
              </a:rPr>
            </a:br>
            <a:br>
              <a:rPr lang="en-US" sz="4400" b="1" dirty="0">
                <a:solidFill>
                  <a:srgbClr val="000000"/>
                </a:solidFill>
                <a:effectLst/>
                <a:latin typeface="Times New Roman" panose="02020603050405020304" pitchFamily="18" charset="0"/>
                <a:ea typeface="Times New Roman" panose="02020603050405020304" pitchFamily="18" charset="0"/>
              </a:rPr>
            </a:br>
            <a:r>
              <a:rPr lang="en-US" sz="4400" b="1" dirty="0">
                <a:solidFill>
                  <a:srgbClr val="000000"/>
                </a:solidFill>
                <a:effectLst/>
                <a:latin typeface="Times New Roman" panose="02020603050405020304" pitchFamily="18" charset="0"/>
                <a:ea typeface="Times New Roman" panose="02020603050405020304" pitchFamily="18" charset="0"/>
              </a:rPr>
              <a:t>Project Overview</a:t>
            </a:r>
            <a:br>
              <a:rPr lang="en-IN" sz="36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4BD7F2D-F3D4-498B-BD99-E5057D488700}"/>
              </a:ext>
            </a:extLst>
          </p:cNvPr>
          <p:cNvSpPr>
            <a:spLocks noGrp="1"/>
          </p:cNvSpPr>
          <p:nvPr>
            <p:ph idx="1"/>
          </p:nvPr>
        </p:nvSpPr>
        <p:spPr/>
        <p:txBody>
          <a:bodyPr>
            <a:normAutofit/>
          </a:bodyPr>
          <a:lstStyle/>
          <a:p>
            <a:pPr marL="457200" lvl="1" indent="0">
              <a:spcBef>
                <a:spcPts val="45"/>
              </a:spcBef>
              <a:spcAft>
                <a:spcPts val="0"/>
              </a:spcAft>
              <a:buNone/>
              <a:tabLst>
                <a:tab pos="453390" algn="l"/>
              </a:tabLst>
            </a:pPr>
            <a:r>
              <a:rPr lang="en-US" dirty="0">
                <a:solidFill>
                  <a:srgbClr val="000000"/>
                </a:solidFill>
                <a:effectLst/>
                <a:latin typeface="Times New Roman" panose="02020603050405020304" pitchFamily="18" charset="0"/>
                <a:ea typeface="Times New Roman" panose="02020603050405020304" pitchFamily="18" charset="0"/>
              </a:rPr>
              <a:t>Our project Tech Bay is all about web development. It includes both front end and back end functionalities. From html </a:t>
            </a:r>
            <a:r>
              <a:rPr lang="en-US" dirty="0" err="1">
                <a:solidFill>
                  <a:srgbClr val="000000"/>
                </a:solidFill>
                <a:effectLst/>
                <a:latin typeface="Times New Roman" panose="02020603050405020304" pitchFamily="18" charset="0"/>
                <a:ea typeface="Times New Roman" panose="02020603050405020304" pitchFamily="18" charset="0"/>
              </a:rPr>
              <a:t>css</a:t>
            </a:r>
            <a:r>
              <a:rPr lang="en-US" dirty="0">
                <a:solidFill>
                  <a:srgbClr val="000000"/>
                </a:solidFill>
                <a:effectLst/>
                <a:latin typeface="Times New Roman" panose="02020603050405020304" pitchFamily="18" charset="0"/>
                <a:ea typeface="Times New Roman" panose="02020603050405020304" pitchFamily="18" charset="0"/>
              </a:rPr>
              <a:t> bootstrap to </a:t>
            </a:r>
            <a:r>
              <a:rPr lang="en-US" dirty="0" err="1">
                <a:solidFill>
                  <a:srgbClr val="000000"/>
                </a:solidFill>
                <a:effectLst/>
                <a:latin typeface="Times New Roman" panose="02020603050405020304" pitchFamily="18" charset="0"/>
                <a:ea typeface="Times New Roman" panose="02020603050405020304" pitchFamily="18" charset="0"/>
              </a:rPr>
              <a:t>mongodb</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sql</a:t>
            </a:r>
            <a:r>
              <a:rPr lang="en-US" dirty="0">
                <a:solidFill>
                  <a:srgbClr val="000000"/>
                </a:solidFill>
                <a:effectLst/>
                <a:latin typeface="Times New Roman" panose="02020603050405020304" pitchFamily="18" charset="0"/>
                <a:ea typeface="Times New Roman" panose="02020603050405020304" pitchFamily="18" charset="0"/>
              </a:rPr>
              <a:t> and </a:t>
            </a:r>
            <a:r>
              <a:rPr lang="en-US" dirty="0" err="1">
                <a:solidFill>
                  <a:srgbClr val="000000"/>
                </a:solidFill>
                <a:effectLst/>
                <a:latin typeface="Times New Roman" panose="02020603050405020304" pitchFamily="18" charset="0"/>
                <a:ea typeface="Times New Roman" panose="02020603050405020304" pitchFamily="18" charset="0"/>
              </a:rPr>
              <a:t>api</a:t>
            </a:r>
            <a:r>
              <a:rPr lang="en-US" dirty="0">
                <a:solidFill>
                  <a:srgbClr val="000000"/>
                </a:solidFill>
                <a:effectLst/>
                <a:latin typeface="Times New Roman" panose="02020603050405020304" pitchFamily="18" charset="0"/>
                <a:ea typeface="Times New Roman" panose="02020603050405020304" pitchFamily="18" charset="0"/>
              </a:rPr>
              <a:t>, this project has it all. </a:t>
            </a:r>
            <a:endParaRPr lang="en-IN" dirty="0">
              <a:effectLst/>
              <a:latin typeface="Times New Roman" panose="02020603050405020304" pitchFamily="18" charset="0"/>
              <a:ea typeface="Times New Roman" panose="02020603050405020304" pitchFamily="18" charset="0"/>
            </a:endParaRPr>
          </a:p>
          <a:p>
            <a:pPr marL="0" indent="0">
              <a:buNone/>
            </a:pPr>
            <a:r>
              <a:rPr lang="en-US" sz="2400" dirty="0">
                <a:solidFill>
                  <a:srgbClr val="000000"/>
                </a:solidFill>
                <a:effectLst/>
                <a:latin typeface="Times New Roman" panose="02020603050405020304" pitchFamily="18" charset="0"/>
                <a:ea typeface="Times New Roman" panose="02020603050405020304" pitchFamily="18" charset="0"/>
              </a:rPr>
              <a:t>What this website basically does is it provides daily news related to technology. Whenever a fresh gadget comes this website updates dynamically and provides all the news related to that. The unique feature it has is that viewer can subscribe to our newsletter and he will get notifications time to time regarding latest news. Another feature worth mentioning is the use of AWS. As we are students of cloud so that's why we decided to include something from our field and what's better than AWS. We will host our website dynamically on AWS using it's features. This way we can make our website a little different from others without compromising it's features</a:t>
            </a:r>
            <a:endParaRPr lang="en-IN" sz="2400" dirty="0"/>
          </a:p>
        </p:txBody>
      </p:sp>
      <p:sp>
        <p:nvSpPr>
          <p:cNvPr id="4" name="Slide Number Placeholder 3">
            <a:extLst>
              <a:ext uri="{FF2B5EF4-FFF2-40B4-BE49-F238E27FC236}">
                <a16:creationId xmlns:a16="http://schemas.microsoft.com/office/drawing/2014/main" id="{4EEA8BD7-0526-4CDE-A18C-A61306D73CB6}"/>
              </a:ext>
            </a:extLst>
          </p:cNvPr>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2286625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p:txBody>
          <a:bodyPr>
            <a:normAutofit fontScale="47500" lnSpcReduction="20000"/>
          </a:bodyPr>
          <a:lstStyle/>
          <a:p>
            <a:r>
              <a:rPr lang="en-US" sz="3600" b="1" dirty="0">
                <a:effectLst/>
                <a:latin typeface="Times New Roman" panose="02020603050405020304" pitchFamily="18" charset="0"/>
                <a:ea typeface="Times New Roman" panose="02020603050405020304" pitchFamily="18" charset="0"/>
              </a:rPr>
              <a:t>Too many textures and colors</a:t>
            </a:r>
            <a:r>
              <a:rPr lang="en-US" sz="3600" dirty="0">
                <a:effectLst/>
                <a:latin typeface="Times New Roman" panose="02020603050405020304" pitchFamily="18" charset="0"/>
                <a:ea typeface="Times New Roman" panose="02020603050405020304" pitchFamily="18" charset="0"/>
              </a:rPr>
              <a:t>.-You are trying to add interest, but you just add clutter. Limit colors and fonts. Maintain a thematic color scheme. For professional sites, try to limit the variety of fonts to three or fewer. </a:t>
            </a:r>
            <a:endParaRPr lang="en-IN" sz="3600" dirty="0">
              <a:effectLst/>
              <a:latin typeface="Times New Roman" panose="02020603050405020304" pitchFamily="18" charset="0"/>
              <a:ea typeface="Times New Roman" panose="02020603050405020304" pitchFamily="18" charset="0"/>
            </a:endParaRPr>
          </a:p>
          <a:p>
            <a:pPr marL="0" indent="0">
              <a:buNone/>
            </a:pPr>
            <a:r>
              <a:rPr lang="en-US" sz="3600" dirty="0">
                <a:effectLst/>
                <a:latin typeface="Times New Roman" panose="02020603050405020304" pitchFamily="18" charset="0"/>
                <a:ea typeface="Times New Roman" panose="02020603050405020304" pitchFamily="18" charset="0"/>
              </a:rPr>
              <a:t> </a:t>
            </a:r>
            <a:endParaRPr lang="en-IN" sz="3600" dirty="0">
              <a:effectLst/>
              <a:latin typeface="Times New Roman" panose="02020603050405020304" pitchFamily="18" charset="0"/>
              <a:ea typeface="Times New Roman" panose="02020603050405020304" pitchFamily="18" charset="0"/>
            </a:endParaRPr>
          </a:p>
          <a:p>
            <a:r>
              <a:rPr lang="en-US" sz="3600" b="1" dirty="0">
                <a:effectLst/>
                <a:latin typeface="Times New Roman" panose="02020603050405020304" pitchFamily="18" charset="0"/>
                <a:ea typeface="Times New Roman" panose="02020603050405020304" pitchFamily="18" charset="0"/>
              </a:rPr>
              <a:t>Design for the wrong reasons-</a:t>
            </a:r>
            <a:r>
              <a:rPr lang="en-US" sz="3600" dirty="0">
                <a:effectLst/>
                <a:latin typeface="Times New Roman" panose="02020603050405020304" pitchFamily="18" charset="0"/>
                <a:ea typeface="Times New Roman" panose="02020603050405020304" pitchFamily="18" charset="0"/>
              </a:rPr>
              <a:t>Always begin by identifying your target audience and customizing design and content. You may want your site to look "modern" or like another site you've seen, but if you haven't checked in with what your audience needs and wants, you can fail miserably.</a:t>
            </a:r>
            <a:endParaRPr lang="en-IN" sz="3600" dirty="0">
              <a:effectLst/>
              <a:latin typeface="Times New Roman" panose="02020603050405020304" pitchFamily="18" charset="0"/>
              <a:ea typeface="Times New Roman" panose="02020603050405020304" pitchFamily="18" charset="0"/>
            </a:endParaRPr>
          </a:p>
          <a:p>
            <a:pPr marL="0" indent="0">
              <a:buNone/>
            </a:pPr>
            <a:r>
              <a:rPr lang="en-US" sz="3600" dirty="0">
                <a:effectLst/>
                <a:latin typeface="Times New Roman" panose="02020603050405020304" pitchFamily="18" charset="0"/>
                <a:ea typeface="Times New Roman" panose="02020603050405020304" pitchFamily="18" charset="0"/>
              </a:rPr>
              <a:t> </a:t>
            </a:r>
            <a:endParaRPr lang="en-IN" sz="3600" dirty="0">
              <a:effectLst/>
              <a:latin typeface="Times New Roman" panose="02020603050405020304" pitchFamily="18" charset="0"/>
              <a:ea typeface="Times New Roman" panose="02020603050405020304" pitchFamily="18" charset="0"/>
            </a:endParaRPr>
          </a:p>
          <a:p>
            <a:r>
              <a:rPr lang="en-US" sz="3600" b="1" dirty="0">
                <a:effectLst/>
                <a:latin typeface="Times New Roman" panose="02020603050405020304" pitchFamily="18" charset="0"/>
                <a:ea typeface="Times New Roman" panose="02020603050405020304" pitchFamily="18" charset="0"/>
              </a:rPr>
              <a:t>Your site isn't optimized for mobile</a:t>
            </a:r>
            <a:r>
              <a:rPr lang="en-US" sz="3600" dirty="0">
                <a:effectLst/>
                <a:latin typeface="Times New Roman" panose="02020603050405020304" pitchFamily="18" charset="0"/>
                <a:ea typeface="Times New Roman" panose="02020603050405020304" pitchFamily="18" charset="0"/>
              </a:rPr>
              <a:t>-You shouldn't need to be reminded of this, but numbers don't lie. Mobile is overtaking desktop. It's increasingly likely that your visitors see your site on a tiny screen. If they have to pinch and stretch to read, they'll find a better source of information. Be sure to test your site on smartphone and tablet.</a:t>
            </a:r>
            <a:endParaRPr lang="en-IN" sz="3600" dirty="0">
              <a:effectLst/>
              <a:latin typeface="Times New Roman" panose="02020603050405020304" pitchFamily="18" charset="0"/>
              <a:ea typeface="Times New Roman" panose="02020603050405020304" pitchFamily="18" charset="0"/>
            </a:endParaRPr>
          </a:p>
          <a:p>
            <a:r>
              <a:rPr lang="en-US" sz="3600" b="1" dirty="0">
                <a:effectLst/>
                <a:latin typeface="Times New Roman" panose="02020603050405020304" pitchFamily="18" charset="0"/>
                <a:ea typeface="Times New Roman" panose="02020603050405020304" pitchFamily="18" charset="0"/>
              </a:rPr>
              <a:t>Balancing automated testing</a:t>
            </a:r>
            <a:r>
              <a:rPr lang="en-US" sz="3600" dirty="0">
                <a:effectLst/>
                <a:latin typeface="Times New Roman" panose="02020603050405020304" pitchFamily="18" charset="0"/>
                <a:ea typeface="Times New Roman" panose="02020603050405020304" pitchFamily="18" charset="0"/>
              </a:rPr>
              <a:t>- Test too much, you spend time building tests. Test too little, stuff will break in production.</a:t>
            </a:r>
            <a:endParaRPr lang="en-IN" sz="3600" dirty="0">
              <a:effectLst/>
              <a:latin typeface="Times New Roman" panose="02020603050405020304" pitchFamily="18" charset="0"/>
              <a:ea typeface="Times New Roman" panose="02020603050405020304" pitchFamily="18" charset="0"/>
            </a:endParaRPr>
          </a:p>
          <a:p>
            <a:pPr marL="0" indent="0">
              <a:spcBef>
                <a:spcPts val="1400"/>
              </a:spcBef>
              <a:spcAft>
                <a:spcPts val="1400"/>
              </a:spcAft>
              <a:buNone/>
            </a:pPr>
            <a:r>
              <a:rPr lang="en-US" sz="1800" dirty="0">
                <a:solidFill>
                  <a:srgbClr val="333333"/>
                </a:solidFill>
                <a:effectLst/>
                <a:latin typeface="Arial" panose="020B0604020202020204" pitchFamily="34" charset="0"/>
                <a:ea typeface="Arial" panose="020B0604020202020204" pitchFamily="34" charset="0"/>
              </a:rPr>
              <a:t>.</a:t>
            </a:r>
            <a:endParaRPr lang="en-IN" sz="1800" dirty="0">
              <a:effectLst/>
              <a:latin typeface="Times New Roman" panose="02020603050405020304" pitchFamily="18" charset="0"/>
              <a:ea typeface="Times New Roman" panose="02020603050405020304" pitchFamily="18" charset="0"/>
            </a:endParaRPr>
          </a:p>
          <a:p>
            <a:pPr marL="0" indent="0">
              <a:buNone/>
            </a:pPr>
            <a:br>
              <a:rPr lang="en-US" sz="1800" dirty="0">
                <a:solidFill>
                  <a:srgbClr val="333333"/>
                </a:solidFill>
                <a:effectLst/>
                <a:latin typeface="Arial" panose="020B0604020202020204" pitchFamily="34" charset="0"/>
                <a:ea typeface="Arial" panose="020B0604020202020204" pitchFamily="34" charset="0"/>
              </a:rPr>
            </a:b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409303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9B94A-C436-437E-9827-E2AF892371BF}"/>
              </a:ext>
            </a:extLst>
          </p:cNvPr>
          <p:cNvSpPr>
            <a:spLocks noGrp="1"/>
          </p:cNvSpPr>
          <p:nvPr>
            <p:ph type="title"/>
          </p:nvPr>
        </p:nvSpPr>
        <p:spPr/>
        <p:txBody>
          <a:bodyPr/>
          <a:lstStyle/>
          <a:p>
            <a:r>
              <a:rPr lang="en-IN" dirty="0"/>
              <a:t>CONTD….</a:t>
            </a:r>
          </a:p>
        </p:txBody>
      </p:sp>
      <p:sp>
        <p:nvSpPr>
          <p:cNvPr id="3" name="Content Placeholder 2">
            <a:extLst>
              <a:ext uri="{FF2B5EF4-FFF2-40B4-BE49-F238E27FC236}">
                <a16:creationId xmlns:a16="http://schemas.microsoft.com/office/drawing/2014/main" id="{C3F448DE-2EA2-44F6-9310-17F379195D89}"/>
              </a:ext>
            </a:extLst>
          </p:cNvPr>
          <p:cNvSpPr>
            <a:spLocks noGrp="1"/>
          </p:cNvSpPr>
          <p:nvPr>
            <p:ph idx="1"/>
          </p:nvPr>
        </p:nvSpPr>
        <p:spPr/>
        <p:txBody>
          <a:bodyPr/>
          <a:lstStyle/>
          <a:p>
            <a:pPr>
              <a:spcBef>
                <a:spcPts val="1400"/>
              </a:spcBef>
              <a:spcAft>
                <a:spcPts val="1400"/>
              </a:spcAft>
            </a:pPr>
            <a:r>
              <a:rPr lang="en-US" sz="2000" b="1" dirty="0">
                <a:solidFill>
                  <a:srgbClr val="333333"/>
                </a:solidFill>
                <a:effectLst/>
                <a:latin typeface="Arial" panose="020B0604020202020204" pitchFamily="34" charset="0"/>
                <a:ea typeface="Arial" panose="020B0604020202020204" pitchFamily="34" charset="0"/>
              </a:rPr>
              <a:t>Keeping a good balance between long term and short term design </a:t>
            </a:r>
            <a:r>
              <a:rPr lang="en-US" sz="2000" b="1" dirty="0" err="1">
                <a:solidFill>
                  <a:srgbClr val="333333"/>
                </a:solidFill>
                <a:effectLst/>
                <a:latin typeface="Arial" panose="020B0604020202020204" pitchFamily="34" charset="0"/>
                <a:ea typeface="Arial" panose="020B0604020202020204" pitchFamily="34" charset="0"/>
              </a:rPr>
              <a:t>desitions</a:t>
            </a:r>
            <a:r>
              <a:rPr lang="en-US" sz="2000" dirty="0">
                <a:solidFill>
                  <a:srgbClr val="333333"/>
                </a:solidFill>
                <a:effectLst/>
                <a:latin typeface="Arial" panose="020B0604020202020204" pitchFamily="34" charset="0"/>
                <a:ea typeface="Arial" panose="020B0604020202020204" pitchFamily="34" charset="0"/>
              </a:rPr>
              <a:t>- Too short, and the code will break apart upon your next change. Too long, your team wont be agile enough.</a:t>
            </a:r>
            <a:endParaRPr lang="en-IN" sz="2000" dirty="0">
              <a:effectLst/>
              <a:latin typeface="Times New Roman" panose="02020603050405020304" pitchFamily="18" charset="0"/>
              <a:ea typeface="Times New Roman" panose="02020603050405020304" pitchFamily="18" charset="0"/>
            </a:endParaRPr>
          </a:p>
          <a:p>
            <a:pPr>
              <a:spcBef>
                <a:spcPts val="1400"/>
              </a:spcBef>
              <a:spcAft>
                <a:spcPts val="1400"/>
              </a:spcAft>
            </a:pPr>
            <a:r>
              <a:rPr lang="en-US" sz="2000" b="1" dirty="0">
                <a:solidFill>
                  <a:srgbClr val="333333"/>
                </a:solidFill>
                <a:effectLst/>
                <a:latin typeface="Arial" panose="020B0604020202020204" pitchFamily="34" charset="0"/>
                <a:ea typeface="Arial" panose="020B0604020202020204" pitchFamily="34" charset="0"/>
              </a:rPr>
              <a:t>Communicate key design concepts</a:t>
            </a:r>
            <a:r>
              <a:rPr lang="en-US" sz="2000" dirty="0">
                <a:solidFill>
                  <a:srgbClr val="333333"/>
                </a:solidFill>
                <a:effectLst/>
                <a:latin typeface="Arial" panose="020B0604020202020204" pitchFamily="34" charset="0"/>
                <a:ea typeface="Arial" panose="020B0604020202020204" pitchFamily="34" charset="0"/>
              </a:rPr>
              <a:t>-best practices and library usage throughout the team. With too little freedom, people will get bored and do a bad job. With too much freedom people will create clusters of good code that doesn’t work well together. I don’t want a cathedral nor a bazaar</a:t>
            </a:r>
            <a:r>
              <a:rPr lang="en-US" sz="2800" dirty="0">
                <a:solidFill>
                  <a:srgbClr val="333333"/>
                </a:solidFill>
                <a:effectLst/>
                <a:latin typeface="Arial" panose="020B0604020202020204" pitchFamily="34" charset="0"/>
                <a:ea typeface="Arial" panose="020B0604020202020204" pitchFamily="34" charset="0"/>
              </a:rPr>
              <a:t>.</a:t>
            </a:r>
            <a:endParaRPr lang="en-IN" sz="2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E23C2493-2E79-4757-A76A-C4124340D624}"/>
              </a:ext>
            </a:extLst>
          </p:cNvPr>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1533179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292100" marR="218440" indent="0">
              <a:spcAft>
                <a:spcPts val="0"/>
              </a:spcAft>
              <a:buNone/>
              <a:tabLst>
                <a:tab pos="521335" algn="l"/>
              </a:tabLst>
            </a:pPr>
            <a:r>
              <a:rPr lang="en-US" sz="1800" dirty="0">
                <a:effectLst/>
                <a:latin typeface="Times New Roman" panose="02020603050405020304" pitchFamily="18" charset="0"/>
                <a:ea typeface="Times New Roman" panose="02020603050405020304" pitchFamily="18" charset="0"/>
              </a:rPr>
              <a:t>- Working on this wed site and doing a research over the new topics we have learned</a:t>
            </a:r>
            <a:endParaRPr lang="en-IN" sz="1800" dirty="0">
              <a:effectLst/>
              <a:latin typeface="Times New Roman" panose="02020603050405020304" pitchFamily="18" charset="0"/>
              <a:ea typeface="Times New Roman" panose="02020603050405020304" pitchFamily="18" charset="0"/>
            </a:endParaRPr>
          </a:p>
          <a:p>
            <a:pPr marL="521335" marR="218440" indent="-229235">
              <a:spcAft>
                <a:spcPts val="0"/>
              </a:spcAft>
              <a:tabLst>
                <a:tab pos="521335" algn="l"/>
              </a:tabLst>
            </a:pPr>
            <a:r>
              <a:rPr lang="en-US" sz="1800" dirty="0">
                <a:effectLst/>
                <a:latin typeface="Times New Roman" panose="02020603050405020304" pitchFamily="18" charset="0"/>
                <a:ea typeface="Times New Roman" panose="02020603050405020304" pitchFamily="18" charset="0"/>
              </a:rPr>
              <a:t>the following things -</a:t>
            </a:r>
            <a:endParaRPr lang="en-IN" sz="1800" dirty="0">
              <a:effectLst/>
              <a:latin typeface="Times New Roman" panose="02020603050405020304" pitchFamily="18" charset="0"/>
              <a:ea typeface="Times New Roman" panose="02020603050405020304" pitchFamily="18" charset="0"/>
            </a:endParaRPr>
          </a:p>
          <a:p>
            <a:pPr marL="521335" marR="218440" indent="-229235">
              <a:spcAft>
                <a:spcPts val="0"/>
              </a:spcAft>
              <a:tabLst>
                <a:tab pos="521335" algn="l"/>
              </a:tabLst>
            </a:pPr>
            <a:r>
              <a:rPr lang="en-US" sz="1800" dirty="0">
                <a:effectLst/>
                <a:latin typeface="Times New Roman" panose="02020603050405020304" pitchFamily="18" charset="0"/>
                <a:ea typeface="Times New Roman" panose="02020603050405020304" pitchFamily="18" charset="0"/>
              </a:rPr>
              <a:t>1. Designing UI using CS and Bootstrap.</a:t>
            </a:r>
            <a:endParaRPr lang="en-IN" sz="1800" dirty="0">
              <a:effectLst/>
              <a:latin typeface="Times New Roman" panose="02020603050405020304" pitchFamily="18" charset="0"/>
              <a:ea typeface="Times New Roman" panose="02020603050405020304" pitchFamily="18" charset="0"/>
            </a:endParaRPr>
          </a:p>
          <a:p>
            <a:pPr marL="521335" marR="218440" indent="-229235">
              <a:spcAft>
                <a:spcPts val="0"/>
              </a:spcAft>
              <a:tabLst>
                <a:tab pos="521335" algn="l"/>
              </a:tabLst>
            </a:pPr>
            <a:r>
              <a:rPr lang="en-US" sz="1800" dirty="0">
                <a:effectLst/>
                <a:latin typeface="Times New Roman" panose="02020603050405020304" pitchFamily="18" charset="0"/>
                <a:ea typeface="Times New Roman" panose="02020603050405020304" pitchFamily="18" charset="0"/>
              </a:rPr>
              <a:t>2. Programming in </a:t>
            </a:r>
            <a:r>
              <a:rPr lang="en-US" sz="1800" dirty="0" err="1">
                <a:effectLst/>
                <a:latin typeface="Times New Roman" panose="02020603050405020304" pitchFamily="18" charset="0"/>
                <a:ea typeface="Times New Roman" panose="02020603050405020304" pitchFamily="18" charset="0"/>
              </a:rPr>
              <a:t>Javascript</a:t>
            </a:r>
            <a:r>
              <a:rPr lang="en-US" sz="1800" dirty="0">
                <a:effectLst/>
                <a:latin typeface="Times New Roman" panose="02020603050405020304" pitchFamily="18" charset="0"/>
                <a:ea typeface="Times New Roman" panose="02020603050405020304" pitchFamily="18" charset="0"/>
              </a:rPr>
              <a:t> for proper functionality.</a:t>
            </a:r>
            <a:endParaRPr lang="en-IN" sz="1800" dirty="0">
              <a:effectLst/>
              <a:latin typeface="Times New Roman" panose="02020603050405020304" pitchFamily="18" charset="0"/>
              <a:ea typeface="Times New Roman" panose="02020603050405020304" pitchFamily="18" charset="0"/>
            </a:endParaRPr>
          </a:p>
          <a:p>
            <a:pPr marL="521335" marR="218440" indent="-229235">
              <a:spcAft>
                <a:spcPts val="0"/>
              </a:spcAft>
              <a:tabLst>
                <a:tab pos="521335" algn="l"/>
              </a:tabLst>
            </a:pPr>
            <a:r>
              <a:rPr lang="en-US" sz="1800" dirty="0">
                <a:effectLst/>
                <a:latin typeface="Times New Roman" panose="02020603050405020304" pitchFamily="18" charset="0"/>
                <a:ea typeface="Times New Roman" panose="02020603050405020304" pitchFamily="18" charset="0"/>
              </a:rPr>
              <a:t>3. Usage of API or databases for content.</a:t>
            </a:r>
            <a:endParaRPr lang="en-IN" sz="1800" dirty="0">
              <a:effectLst/>
              <a:latin typeface="Times New Roman" panose="02020603050405020304" pitchFamily="18" charset="0"/>
              <a:ea typeface="Times New Roman" panose="02020603050405020304" pitchFamily="18" charset="0"/>
            </a:endParaRPr>
          </a:p>
          <a:p>
            <a:pPr marL="521335" marR="218440" indent="-229235">
              <a:spcAft>
                <a:spcPts val="0"/>
              </a:spcAft>
              <a:tabLst>
                <a:tab pos="521335" algn="l"/>
              </a:tabLst>
            </a:pPr>
            <a:r>
              <a:rPr lang="en-US" sz="1800" dirty="0">
                <a:effectLst/>
                <a:latin typeface="Times New Roman" panose="02020603050405020304" pitchFamily="18" charset="0"/>
                <a:ea typeface="Times New Roman" panose="02020603050405020304" pitchFamily="18" charset="0"/>
              </a:rPr>
              <a:t>4. Connectivity API's with our website.</a:t>
            </a:r>
            <a:endParaRPr lang="en-IN" sz="1800" dirty="0">
              <a:effectLst/>
              <a:latin typeface="Times New Roman" panose="02020603050405020304" pitchFamily="18" charset="0"/>
              <a:ea typeface="Times New Roman" panose="02020603050405020304" pitchFamily="18" charset="0"/>
            </a:endParaRPr>
          </a:p>
          <a:p>
            <a:pPr marL="521335" marR="218440" indent="-229235">
              <a:spcAft>
                <a:spcPts val="0"/>
              </a:spcAft>
              <a:tabLst>
                <a:tab pos="521335" algn="l"/>
              </a:tabLst>
            </a:pPr>
            <a:r>
              <a:rPr lang="en-US" sz="1800" dirty="0">
                <a:effectLst/>
                <a:latin typeface="Times New Roman" panose="02020603050405020304" pitchFamily="18" charset="0"/>
                <a:ea typeface="Times New Roman" panose="02020603050405020304" pitchFamily="18" charset="0"/>
              </a:rPr>
              <a:t>5. Handling API and managing them.</a:t>
            </a:r>
            <a:endParaRPr lang="en-IN" sz="1800" dirty="0">
              <a:effectLst/>
              <a:latin typeface="Times New Roman" panose="02020603050405020304" pitchFamily="18" charset="0"/>
              <a:ea typeface="Times New Roman" panose="02020603050405020304" pitchFamily="18" charset="0"/>
            </a:endParaRPr>
          </a:p>
          <a:p>
            <a:pPr marL="521335" marR="218440" indent="-229235">
              <a:spcAft>
                <a:spcPts val="0"/>
              </a:spcAft>
              <a:tabLst>
                <a:tab pos="521335" algn="l"/>
              </a:tabLst>
            </a:pPr>
            <a:r>
              <a:rPr lang="en-US" sz="1800" dirty="0">
                <a:effectLst/>
                <a:latin typeface="Times New Roman" panose="02020603050405020304" pitchFamily="18" charset="0"/>
                <a:ea typeface="Times New Roman" panose="02020603050405020304" pitchFamily="18" charset="0"/>
              </a:rPr>
              <a:t>6. Learning the other new technology and tech news for our website.</a:t>
            </a:r>
            <a:endParaRPr lang="en-IN" sz="1800" dirty="0">
              <a:effectLst/>
              <a:latin typeface="Times New Roman" panose="02020603050405020304" pitchFamily="18" charset="0"/>
              <a:ea typeface="Times New Roman" panose="02020603050405020304" pitchFamily="18" charset="0"/>
            </a:endParaRPr>
          </a:p>
          <a:p>
            <a:pPr marL="0" indent="0">
              <a:spcBef>
                <a:spcPts val="50"/>
              </a:spcBef>
              <a:buNone/>
            </a:pPr>
            <a:endParaRPr lang="en-IN"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val="47496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used</a:t>
            </a:r>
          </a:p>
        </p:txBody>
      </p:sp>
      <p:sp>
        <p:nvSpPr>
          <p:cNvPr id="3" name="Content Placeholder 2"/>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In this website, we have used the following –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1 </a:t>
            </a:r>
            <a:r>
              <a:rPr lang="en-US" sz="1800" b="1" dirty="0">
                <a:solidFill>
                  <a:srgbClr val="202124"/>
                </a:solidFill>
                <a:effectLst/>
                <a:highlight>
                  <a:srgbClr val="FFFFFF"/>
                </a:highlight>
                <a:latin typeface="Times New Roman" panose="02020603050405020304" pitchFamily="18" charset="0"/>
                <a:ea typeface="Times New Roman" panose="02020603050405020304" pitchFamily="18" charset="0"/>
              </a:rPr>
              <a:t>HTML</a:t>
            </a:r>
            <a:r>
              <a:rPr lang="en-US" sz="1800" dirty="0">
                <a:solidFill>
                  <a:srgbClr val="202124"/>
                </a:solidFill>
                <a:effectLst/>
                <a:highlight>
                  <a:srgbClr val="FFFFFF"/>
                </a:highlight>
                <a:latin typeface="Times New Roman" panose="02020603050405020304" pitchFamily="18" charset="0"/>
                <a:ea typeface="Times New Roman" panose="02020603050405020304" pitchFamily="18" charset="0"/>
              </a:rPr>
              <a:t> provides the basic structure of sites, which is enhanced and modified by other technologies like</a:t>
            </a:r>
            <a:r>
              <a:rPr lang="en-US" sz="1800" b="1" dirty="0">
                <a:solidFill>
                  <a:srgbClr val="202124"/>
                </a:solidFill>
                <a:effectLst/>
                <a:highlight>
                  <a:srgbClr val="FFFFFF"/>
                </a:highlight>
                <a:latin typeface="Times New Roman" panose="02020603050405020304" pitchFamily="18" charset="0"/>
                <a:ea typeface="Times New Roman" panose="02020603050405020304" pitchFamily="18" charset="0"/>
              </a:rPr>
              <a:t> CSS </a:t>
            </a:r>
            <a:r>
              <a:rPr lang="en-US" sz="1800" dirty="0">
                <a:solidFill>
                  <a:srgbClr val="202124"/>
                </a:solidFill>
                <a:effectLst/>
                <a:highlight>
                  <a:srgbClr val="FFFFFF"/>
                </a:highlight>
                <a:latin typeface="Times New Roman" panose="02020603050405020304" pitchFamily="18" charset="0"/>
                <a:ea typeface="Times New Roman" panose="02020603050405020304" pitchFamily="18" charset="0"/>
              </a:rPr>
              <a:t>and JavaScript. CSS is used to control presentation, formatting, and layout. </a:t>
            </a:r>
            <a:r>
              <a:rPr lang="en-US" sz="1800" b="1" dirty="0">
                <a:solidFill>
                  <a:srgbClr val="202124"/>
                </a:solidFill>
                <a:effectLst/>
                <a:highlight>
                  <a:srgbClr val="FFFFFF"/>
                </a:highlight>
                <a:latin typeface="Times New Roman" panose="02020603050405020304" pitchFamily="18" charset="0"/>
                <a:ea typeface="Times New Roman" panose="02020603050405020304" pitchFamily="18" charset="0"/>
              </a:rPr>
              <a:t>JavaScript</a:t>
            </a:r>
            <a:r>
              <a:rPr lang="en-US" sz="1800" dirty="0">
                <a:solidFill>
                  <a:srgbClr val="202124"/>
                </a:solidFill>
                <a:effectLst/>
                <a:highlight>
                  <a:srgbClr val="FFFFFF"/>
                </a:highlight>
                <a:latin typeface="Times New Roman" panose="02020603050405020304" pitchFamily="18" charset="0"/>
                <a:ea typeface="Times New Roman" panose="02020603050405020304" pitchFamily="18" charset="0"/>
              </a:rPr>
              <a:t> is used to control the behavior of different elements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2. </a:t>
            </a:r>
            <a:r>
              <a:rPr lang="en-US" sz="1800" dirty="0">
                <a:solidFill>
                  <a:srgbClr val="202124"/>
                </a:solidFill>
                <a:effectLst/>
                <a:highlight>
                  <a:srgbClr val="FFFFFF"/>
                </a:highlight>
                <a:latin typeface="Times New Roman" panose="02020603050405020304" pitchFamily="18" charset="0"/>
                <a:ea typeface="Times New Roman" panose="02020603050405020304" pitchFamily="18" charset="0"/>
              </a:rPr>
              <a:t>The primary use of</a:t>
            </a:r>
            <a:r>
              <a:rPr lang="en-US" sz="1800" b="1" dirty="0">
                <a:solidFill>
                  <a:srgbClr val="202124"/>
                </a:solidFill>
                <a:effectLst/>
                <a:highlight>
                  <a:srgbClr val="FFFFFF"/>
                </a:highlight>
                <a:latin typeface="Times New Roman" panose="02020603050405020304" pitchFamily="18" charset="0"/>
                <a:ea typeface="Times New Roman" panose="02020603050405020304" pitchFamily="18" charset="0"/>
              </a:rPr>
              <a:t> Express</a:t>
            </a:r>
            <a:r>
              <a:rPr lang="en-US" sz="1800" dirty="0">
                <a:solidFill>
                  <a:srgbClr val="202124"/>
                </a:solidFill>
                <a:effectLst/>
                <a:highlight>
                  <a:srgbClr val="FFFFFF"/>
                </a:highlight>
                <a:latin typeface="Times New Roman" panose="02020603050405020304" pitchFamily="18" charset="0"/>
                <a:ea typeface="Times New Roman" panose="02020603050405020304" pitchFamily="18" charset="0"/>
              </a:rPr>
              <a:t> is to provide server-side logic for web</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3. </a:t>
            </a:r>
            <a:r>
              <a:rPr lang="en-US" sz="1800" b="1" dirty="0">
                <a:solidFill>
                  <a:srgbClr val="202124"/>
                </a:solidFill>
                <a:effectLst/>
                <a:highlight>
                  <a:srgbClr val="FFFFFF"/>
                </a:highlight>
                <a:latin typeface="Times New Roman" panose="02020603050405020304" pitchFamily="18" charset="0"/>
                <a:ea typeface="Times New Roman" panose="02020603050405020304" pitchFamily="18" charset="0"/>
              </a:rPr>
              <a:t>Node.js</a:t>
            </a:r>
            <a:r>
              <a:rPr lang="en-US" sz="1800" dirty="0">
                <a:solidFill>
                  <a:srgbClr val="202124"/>
                </a:solidFill>
                <a:effectLst/>
                <a:highlight>
                  <a:srgbClr val="FFFFFF"/>
                </a:highlight>
                <a:latin typeface="Times New Roman" panose="02020603050405020304" pitchFamily="18" charset="0"/>
                <a:ea typeface="Times New Roman" panose="02020603050405020304" pitchFamily="18" charset="0"/>
              </a:rPr>
              <a:t> used for traditional web sites and back-end API services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4.</a:t>
            </a:r>
            <a:r>
              <a:rPr lang="en-US" sz="1800" dirty="0">
                <a:solidFill>
                  <a:srgbClr val="4D5156"/>
                </a:solidFill>
                <a:effectLst/>
                <a:highlight>
                  <a:srgbClr val="FFFFFF"/>
                </a:highlight>
                <a:latin typeface="Arial" panose="020B0604020202020204" pitchFamily="34" charset="0"/>
                <a:ea typeface="Arial" panose="020B0604020202020204" pitchFamily="34" charset="0"/>
              </a:rPr>
              <a:t> </a:t>
            </a:r>
            <a:r>
              <a:rPr lang="en-US" sz="1800" dirty="0">
                <a:solidFill>
                  <a:srgbClr val="4D5156"/>
                </a:solidFill>
                <a:effectLst/>
                <a:highlight>
                  <a:srgbClr val="FFFFFF"/>
                </a:highlight>
                <a:latin typeface="Times New Roman" panose="02020603050405020304" pitchFamily="18" charset="0"/>
                <a:ea typeface="Times New Roman" panose="02020603050405020304" pitchFamily="18" charset="0"/>
              </a:rPr>
              <a:t>All communication done via </a:t>
            </a:r>
            <a:r>
              <a:rPr lang="en-US" sz="1800" b="1" dirty="0">
                <a:solidFill>
                  <a:srgbClr val="4D5156"/>
                </a:solidFill>
                <a:effectLst/>
                <a:highlight>
                  <a:srgbClr val="FFFFFF"/>
                </a:highlight>
                <a:latin typeface="Times New Roman" panose="02020603050405020304" pitchFamily="18" charset="0"/>
                <a:ea typeface="Times New Roman" panose="02020603050405020304" pitchFamily="18" charset="0"/>
              </a:rPr>
              <a:t>REST API </a:t>
            </a:r>
            <a:r>
              <a:rPr lang="en-US" sz="1800" dirty="0">
                <a:solidFill>
                  <a:srgbClr val="4D5156"/>
                </a:solidFill>
                <a:effectLst/>
                <a:highlight>
                  <a:srgbClr val="FFFFFF"/>
                </a:highligh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5. </a:t>
            </a:r>
            <a:r>
              <a:rPr lang="en-US" sz="1800" b="1" dirty="0">
                <a:effectLst/>
                <a:latin typeface="Times New Roman" panose="02020603050405020304" pitchFamily="18" charset="0"/>
                <a:ea typeface="Times New Roman" panose="02020603050405020304" pitchFamily="18" charset="0"/>
              </a:rPr>
              <a:t>MongoDB</a:t>
            </a:r>
            <a:r>
              <a:rPr lang="en-US" sz="1800" dirty="0">
                <a:effectLst/>
                <a:latin typeface="Times New Roman" panose="02020603050405020304" pitchFamily="18" charset="0"/>
                <a:ea typeface="Times New Roman" panose="02020603050405020304" pitchFamily="18" charset="0"/>
              </a:rPr>
              <a:t> Database for database management.</a:t>
            </a:r>
            <a:endParaRPr lang="en-IN" sz="1800" dirty="0">
              <a:effectLst/>
              <a:latin typeface="Times New Roman" panose="02020603050405020304" pitchFamily="18" charset="0"/>
              <a:ea typeface="Times New Roman" panose="02020603050405020304" pitchFamily="18" charset="0"/>
            </a:endParaRPr>
          </a:p>
          <a:p>
            <a:pPr marL="0" indent="0">
              <a:buNone/>
            </a:pPr>
            <a:br>
              <a:rPr lang="en-US" sz="1800" b="1" dirty="0">
                <a:effectLst/>
                <a:latin typeface="Times New Roman" panose="02020603050405020304" pitchFamily="18" charset="0"/>
                <a:ea typeface="Times New Roman" panose="02020603050405020304" pitchFamily="18" charset="0"/>
              </a:rPr>
            </a:b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spTree>
    <p:extLst>
      <p:ext uri="{BB962C8B-B14F-4D97-AF65-F5344CB8AC3E}">
        <p14:creationId xmlns:p14="http://schemas.microsoft.com/office/powerpoint/2010/main" val="2285240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B919-674C-4CAA-9E59-7C3D76CDB83D}"/>
              </a:ext>
            </a:extLst>
          </p:cNvPr>
          <p:cNvSpPr>
            <a:spLocks noGrp="1"/>
          </p:cNvSpPr>
          <p:nvPr>
            <p:ph type="title"/>
          </p:nvPr>
        </p:nvSpPr>
        <p:spPr/>
        <p:txBody>
          <a:bodyPr/>
          <a:lstStyle/>
          <a:p>
            <a:r>
              <a:rPr lang="en-US" sz="4400" b="1" dirty="0">
                <a:effectLst/>
                <a:latin typeface="Times New Roman" panose="02020603050405020304" pitchFamily="18" charset="0"/>
                <a:ea typeface="Times New Roman" panose="02020603050405020304" pitchFamily="18" charset="0"/>
              </a:rPr>
              <a:t>BASIC FLOWCHART</a:t>
            </a:r>
            <a:endParaRPr lang="en-IN" dirty="0"/>
          </a:p>
        </p:txBody>
      </p:sp>
      <p:sp>
        <p:nvSpPr>
          <p:cNvPr id="3" name="Content Placeholder 2">
            <a:extLst>
              <a:ext uri="{FF2B5EF4-FFF2-40B4-BE49-F238E27FC236}">
                <a16:creationId xmlns:a16="http://schemas.microsoft.com/office/drawing/2014/main" id="{6139C6B1-DF30-40B8-9D47-C273A45E47C1}"/>
              </a:ext>
            </a:extLst>
          </p:cNvPr>
          <p:cNvSpPr>
            <a:spLocks noGrp="1"/>
          </p:cNvSpPr>
          <p:nvPr>
            <p:ph idx="1"/>
          </p:nvPr>
        </p:nvSpPr>
        <p:spPr/>
        <p:txBody>
          <a:bodyPr/>
          <a:lstStyle/>
          <a:p>
            <a:pPr marL="0" indent="0">
              <a:buNone/>
            </a:pPr>
            <a:br>
              <a:rPr lang="en-US" sz="1800" b="1" dirty="0">
                <a:effectLst/>
                <a:latin typeface="Times New Roman" panose="02020603050405020304" pitchFamily="18" charset="0"/>
                <a:ea typeface="Times New Roman" panose="02020603050405020304" pitchFamily="18" charset="0"/>
              </a:rPr>
            </a:br>
            <a:endParaRPr lang="en-IN" dirty="0"/>
          </a:p>
        </p:txBody>
      </p:sp>
      <p:sp>
        <p:nvSpPr>
          <p:cNvPr id="4" name="Slide Number Placeholder 3">
            <a:extLst>
              <a:ext uri="{FF2B5EF4-FFF2-40B4-BE49-F238E27FC236}">
                <a16:creationId xmlns:a16="http://schemas.microsoft.com/office/drawing/2014/main" id="{F68514D7-0F27-45C5-8B46-AC0D012F30EC}"/>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6" name="Picture 5">
            <a:extLst>
              <a:ext uri="{FF2B5EF4-FFF2-40B4-BE49-F238E27FC236}">
                <a16:creationId xmlns:a16="http://schemas.microsoft.com/office/drawing/2014/main" id="{BFAB0512-D1CD-4397-AC24-EA289BADF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475" y="1690688"/>
            <a:ext cx="7399090" cy="4181606"/>
          </a:xfrm>
          <a:prstGeom prst="rect">
            <a:avLst/>
          </a:prstGeom>
        </p:spPr>
      </p:pic>
    </p:spTree>
    <p:extLst>
      <p:ext uri="{BB962C8B-B14F-4D97-AF65-F5344CB8AC3E}">
        <p14:creationId xmlns:p14="http://schemas.microsoft.com/office/powerpoint/2010/main" val="276484936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7007</TotalTime>
  <Words>1604</Words>
  <Application>Microsoft Office PowerPoint</Application>
  <PresentationFormat>Widescreen</PresentationFormat>
  <Paragraphs>115</Paragraphs>
  <Slides>18</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18</vt:i4>
      </vt:variant>
    </vt:vector>
  </HeadingPairs>
  <TitlesOfParts>
    <vt:vector size="29" baseType="lpstr">
      <vt:lpstr>Arial</vt:lpstr>
      <vt:lpstr>Arial Black</vt:lpstr>
      <vt:lpstr>Calibri</vt:lpstr>
      <vt:lpstr>Calibri Light</vt:lpstr>
      <vt:lpstr>Casper</vt:lpstr>
      <vt:lpstr>Noto Sans Symbols</vt:lpstr>
      <vt:lpstr>Raleway ExtraBold</vt:lpstr>
      <vt:lpstr>Times New Roman</vt:lpstr>
      <vt:lpstr>1_Office Theme</vt:lpstr>
      <vt:lpstr>2_Office Theme</vt:lpstr>
      <vt:lpstr>Contents Slide Master</vt:lpstr>
      <vt:lpstr>PowerPoint Presentation</vt:lpstr>
      <vt:lpstr>Outline</vt:lpstr>
      <vt:lpstr>Introduction to Project</vt:lpstr>
      <vt:lpstr>  Project Overview </vt:lpstr>
      <vt:lpstr>Problem Formulation</vt:lpstr>
      <vt:lpstr>CONTD….</vt:lpstr>
      <vt:lpstr>Objectives</vt:lpstr>
      <vt:lpstr>Methodology used</vt:lpstr>
      <vt:lpstr>BASIC FLOWCHART</vt:lpstr>
      <vt:lpstr>AWS Hosting </vt:lpstr>
      <vt:lpstr>Dynamic hosting</vt:lpstr>
      <vt:lpstr>Results and Outputs HOW IT WORKS…….. Every day of a news cycle seems to bring a new revelation, a new controversy, or a new talking point. During these blink-and-you’ll-miss-it months, those who are committed to staying informed about the new tech often rely on tech news sites that are always being updated with the latest breaking news. Reuters, the wire service that acts as the news source for most news outlets, is one of the best options to choose from. We are making a website that will keep you updated with latest tech news using the latest and most suited tools.  </vt:lpstr>
      <vt:lpstr>Login Option..</vt:lpstr>
      <vt:lpstr>Contd…</vt:lpstr>
      <vt:lpstr>How search bar works…</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Tricks</cp:lastModifiedBy>
  <cp:revision>505</cp:revision>
  <dcterms:created xsi:type="dcterms:W3CDTF">2019-01-09T10:33:58Z</dcterms:created>
  <dcterms:modified xsi:type="dcterms:W3CDTF">2021-05-07T14:25:52Z</dcterms:modified>
</cp:coreProperties>
</file>